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72" r:id="rId2"/>
    <p:sldId id="301" r:id="rId3"/>
    <p:sldId id="280" r:id="rId4"/>
    <p:sldId id="326" r:id="rId5"/>
    <p:sldId id="303" r:id="rId6"/>
    <p:sldId id="304" r:id="rId7"/>
    <p:sldId id="294" r:id="rId8"/>
    <p:sldId id="325" r:id="rId9"/>
    <p:sldId id="323" r:id="rId10"/>
    <p:sldId id="320" r:id="rId11"/>
    <p:sldId id="322" r:id="rId12"/>
    <p:sldId id="328" r:id="rId13"/>
    <p:sldId id="329" r:id="rId14"/>
    <p:sldId id="330" r:id="rId15"/>
    <p:sldId id="331" r:id="rId16"/>
    <p:sldId id="332" r:id="rId17"/>
    <p:sldId id="335" r:id="rId18"/>
    <p:sldId id="336" r:id="rId19"/>
    <p:sldId id="337" r:id="rId20"/>
    <p:sldId id="338" r:id="rId21"/>
    <p:sldId id="33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9E2"/>
    <a:srgbClr val="EAE9E4"/>
    <a:srgbClr val="E5E5E5"/>
    <a:srgbClr val="000000"/>
    <a:srgbClr val="D4D8F8"/>
    <a:srgbClr val="326CE5"/>
    <a:srgbClr val="FFFFFF"/>
    <a:srgbClr val="1B2CA9"/>
    <a:srgbClr val="1F33C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0680" autoAdjust="0"/>
  </p:normalViewPr>
  <p:slideViewPr>
    <p:cSldViewPr snapToGrid="0" snapToObjects="1">
      <p:cViewPr varScale="1">
        <p:scale>
          <a:sx n="77" d="100"/>
          <a:sy n="77" d="100"/>
        </p:scale>
        <p:origin x="931" y="72"/>
      </p:cViewPr>
      <p:guideLst/>
    </p:cSldViewPr>
  </p:slideViewPr>
  <p:outlineViewPr>
    <p:cViewPr>
      <p:scale>
        <a:sx n="33" d="100"/>
        <a:sy n="33" d="100"/>
      </p:scale>
      <p:origin x="0" y="-1118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1T18:22:06.32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69 16,'-1'0,"-1"-1,0-1,-2 0,-2 1,0 0,0 1,-2 0,1-1,0 1,1-1,0 0,2-2,1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31 0 24575,'-16'53'0,"16"-49"-97,0-1-1,0 0 1,-1 0-1,1 0 1,-1 0-1,0 0 1,1 0-1,-2 0 1,1 0-1,0 0 1,0 0-1,-1 0 0,-3 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3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17 1 24575,'-17'74'0,"17"-69"0,0 22 0,0 0 0,7 41 0,14 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1T18:22:06.32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4 0,'-1'0,"-1"0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1T18:22:06.325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1T18:22:06.326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1T18:22:06.32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9 1,'-2'0,"-1"0,-1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2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37 1 24575,'-7'54'0,"0"4"0,7-42 0,-1-12 0,1-1 0,0 1 0,0 0 0,0 0 0,0-1 0,0 1 0,1 0 0,0 0 0,0-1 0,0 1 0,0-1 0,0 1 0,1-1 0,-1 1 0,1-1 0,0 0 0,0 0 0,1 0 0,3 5 0,4 1 0,-1 0 0,0 1 0,0 0 0,-1 0 0,8 14 0,-11-15 0,-2-5 0,0 0 0,-1 1 0,0 0 0,1-1 0,2 11 0,-5-14 0,0 0 0,0 0 0,0 0 0,0 0 0,0 0 0,0 0 0,0-1 0,0 1 0,0 0 0,0 0 0,-1 0 0,1 0 0,0 0 0,-1 0 0,1 0 0,-1 0 0,1 0 0,-1-1 0,1 1 0,-1 0 0,0 0 0,1-1 0,-1 1 0,0 0 0,1-1 0,-1 1 0,0-1 0,0 1 0,0-1 0,1 1 0,-1-1 0,0 1 0,0-1 0,0 0 0,0 0 0,0 1 0,0-1 0,-1 0 0,1 0 0,-1 1 0,1-1 0,-1 0 0,1 0 0,-1 0 0,1 0 0,-1 0 0,1 0 0,-1 0 0,1-1 0,-1 1 0,1 0 0,0-1 0,-1 1 0,1-1 0,0 1 0,-1-1 0,1 0 0,0 0 0,0 0 0,-1 1 0,1-1 0,0 0 0,0 0 0,0-1 0,0 1 0,0 0 0,1 0 0,-1 0 0,0-1 0,0 1 0,1 0 0,-1-1 0,1 1 0,-1 0 0,1-1 0,0 1 0,-1-1 0,1 1 0,0-1 0,0 1 0,0-1 0,0 1 0,0-1 0,0 1 0,1-1 0,-1 1 0,0 0 0,1-1 0,-1 1 0,1-1 0,0 1 0,-1 0 0,1 0 0,0-1 0,0 1 0,0 0 0,0 0 0,0 0 0,0 0 0,0 0 0,0 0 0,0 0 0,2-1 0,-3 2 0,0 0 0,0 0 0,1-1 0,-1 1 0,0 0 0,1 0 0,-1 0 0,0 0 0,1-1 0,-1 1 0,0 0 0,1 0 0,-1 0 0,1 0 0,-1 0 0,0 0 0,1 0 0,-1 0 0,0 0 0,1 0 0,-1 0 0,0 0 0,1 1 0,-1-1 0,0 0 0,1 0 0,-1 0 0,0 0 0,1 1 0,-1-1 0,0 0 0,1 0 0,-1 0 0,1 1 0,7 15 0,-2 17 0,-6-32 0,0 5 0,0 1 0,0-1 0,0 0 0,0 0 0,-1 0 0,-2 8 0,2-12 0,1-1 0,-1 0 0,0 1 0,0-1 0,1 0 0,-1 0 0,0 1 0,0-1 0,0 0 0,0 0 0,0 0 0,-1 0 0,1 0 0,0-1 0,0 1 0,-1 0 0,1 0 0,-1-1 0,1 1 0,0-1 0,-1 1 0,1-1 0,-1 0 0,1 1 0,-1-1 0,1 0 0,-1 0 0,1 0 0,-1 0 0,-1-1 0,-3 2 0,7 1 0,15 5 0,29 4 0,-42-11 0,-1 0 0,0 0 0,1 0 0,-1 0 0,1 0 0,-1 0 0,0-1 0,0 1 0,1-1 0,-1 1 0,0-1 0,3-1 0,-4 0 0,-1 1 0,1 0 0,0-1 0,-1 1 0,1-1 0,-1 0 0,1 1 0,-1-1 0,0 1 0,0-1 0,0 0 0,0 1 0,0-1 0,0 1 0,0-1 0,0 0 0,-2-2 0,2 3 0,0 1 0,0-1 0,0 0 0,0 1 0,0-1 0,0 0 0,0 0 0,0 1 0,0-1 0,0 0 0,0 1 0,0-1 0,0 0 0,1 1 0,-1-1 0,0 0 0,1 1 0,-1-1 0,0 0 0,1 1 0,-1-1 0,0 1 0,1-1 0,-1 0 0,1 1 0,0-1 0,-1 1 0,1 0 0,-1-1 0,1 1 0,1-1 0,-1-2 0,-12-5 0,3 3 0,1-1 0,-1 0 0,2-1 0,-1 1 0,1-1 0,0 0 0,0-1 0,1 1 0,0-1 0,-5-11 0,-9-11 0,8 12 0,1 0 0,-15-35 0,9 21 0,16 32 0,0 0 0,0 0 0,0 0 0,0 0 0,0 0 0,0 0 0,0 0 0,0 0 0,0 0 0,0 1 0,0-1 0,0 0 0,0 0 0,0 0 0,0 0 0,0 0 0,0 0 0,0 0 0,-1 0 0,1 0 0,0 0 0,0 0 0,0 0 0,0 0 0,0 0 0,0 0 0,0 0 0,0 0 0,0 0 0,0 0 0,0 0 0,0 0 0,-1 0 0,1 0 0,0 0 0,0 0 0,0 0 0,0 0 0,0 0 0,0 0 0,0 0 0,0 0 0,0 0 0,0 0 0,0 0 0,0-1 0,0 1 0,0 0 0,-1 0 0,1 0 0,0 0 0,0 0 0,0 0 0,0 0 0,0 0 0,0 0 0,3 20 0,16 88 0,-5-67-1365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2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17 27 24575,'1'-1'0,"-1"1"0,1 0 0,-1 0 0,1 0 0,-1 0 0,1 0 0,-1-1 0,1 1 0,0 0 0,-1 0 0,1 0 0,-1 0 0,1 1 0,-1-1 0,1 0 0,0 0 0,-1 0 0,1 0 0,-1 0 0,1 1 0,-1-1 0,1 0 0,-1 1 0,1-1 0,-1 0 0,1 1 0,17 8 0,-18-9 0,-12-7 0,-26-23-1365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units="cm"/>
          <inkml:channel name="Y" type="integer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1T18:22:06.33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fitToCurve" value="1"/>
    </inkml:brush>
  </inkml:definitions>
  <inkml:trace contextRef="#ctx0" brushRef="#br0">0 0 24575,'0'7'0,"0"10"0,0 6 0,0 5 0,0 10 0,7 5 0,10 6 0,9 2 0,8-1 0,1-1 0,-2-6 0,-3-9 0,-6-8 0,-7-8-8191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6C04-A98D-4512-A2D4-D4F239C1D82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9BD80-5B38-419E-9CD9-7BA86C6936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17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손쉬운 자동 이중화 배포 서비스를 개발한 </a:t>
            </a:r>
            <a:r>
              <a:rPr lang="ko-KR" altLang="en-US" dirty="0" err="1"/>
              <a:t>논스탑</a:t>
            </a:r>
            <a:r>
              <a:rPr lang="en-US" altLang="ko-KR" dirty="0"/>
              <a:t>4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3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젠킨스에서</a:t>
            </a:r>
            <a:r>
              <a:rPr kumimoji="1" lang="ko-KR" altLang="en-US" dirty="0"/>
              <a:t> 실행되는 자동화 동작 과정입니다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예시로 데이터베이스가 있는 서비스를 배포한다고 가정합니다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젠킨스의</a:t>
            </a:r>
            <a:r>
              <a:rPr kumimoji="1" lang="ko-KR" altLang="en-US"/>
              <a:t> 작업은 깃허브의 푸쉬 웹훅을 받는것으로 시작됩니다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같이 전송된 </a:t>
            </a:r>
            <a:r>
              <a:rPr kumimoji="1" lang="en-US" altLang="ko-KR" dirty="0"/>
              <a:t>env.txt</a:t>
            </a:r>
            <a:r>
              <a:rPr kumimoji="1" lang="ko-KR" altLang="en-US" dirty="0"/>
              <a:t>로 서비스 환경에 맞는 </a:t>
            </a:r>
            <a:r>
              <a:rPr kumimoji="1" lang="ko-KR" altLang="en-US" dirty="0" err="1"/>
              <a:t>야믈</a:t>
            </a:r>
            <a:r>
              <a:rPr kumimoji="1" lang="ko-KR" altLang="en-US" dirty="0"/>
              <a:t> 파일을 작성하고</a:t>
            </a:r>
            <a:endParaRPr kumimoji="1" lang="en-US" altLang="ko-KR" dirty="0"/>
          </a:p>
          <a:p>
            <a:r>
              <a:rPr kumimoji="1" lang="en-US" altLang="ko-KR" dirty="0" err="1"/>
              <a:t>Nfs</a:t>
            </a:r>
            <a:r>
              <a:rPr kumimoji="1" lang="en-US" altLang="ko-KR" dirty="0"/>
              <a:t>-server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디비</a:t>
            </a:r>
            <a:r>
              <a:rPr kumimoji="1" lang="ko-KR" altLang="en-US" dirty="0"/>
              <a:t> 볼륨으로 연결될 디렉토리를 생성합니다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쿠버네티스에</a:t>
            </a:r>
            <a:r>
              <a:rPr kumimoji="1" lang="ko-KR" altLang="en-US" dirty="0"/>
              <a:t> 사용자 이름과 서비스명으로 구성된 네임스페이스를 생성하고</a:t>
            </a:r>
            <a:endParaRPr kumimoji="1" lang="en-US" altLang="ko-KR" dirty="0"/>
          </a:p>
          <a:p>
            <a:r>
              <a:rPr kumimoji="1" lang="ko-KR" altLang="en-US" dirty="0" err="1"/>
              <a:t>야믈</a:t>
            </a:r>
            <a:r>
              <a:rPr kumimoji="1" lang="ko-KR" altLang="en-US" dirty="0"/>
              <a:t> 파일을 실행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사용할 </a:t>
            </a:r>
            <a:r>
              <a:rPr kumimoji="1" lang="ko-KR" altLang="en-US" dirty="0" err="1"/>
              <a:t>도커파일을</a:t>
            </a:r>
            <a:r>
              <a:rPr kumimoji="1" lang="ko-KR" altLang="en-US" dirty="0"/>
              <a:t> 빌드 태그 </a:t>
            </a:r>
            <a:r>
              <a:rPr kumimoji="1" lang="ko-KR" altLang="en-US" dirty="0" err="1"/>
              <a:t>푸쉬</a:t>
            </a:r>
            <a:r>
              <a:rPr kumimoji="1" lang="ko-KR" altLang="en-US" dirty="0"/>
              <a:t> 하는 작업을 진행합니다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야믈파일을</a:t>
            </a:r>
            <a:r>
              <a:rPr kumimoji="1" lang="ko-KR" altLang="en-US" dirty="0"/>
              <a:t> 실행하는 </a:t>
            </a:r>
            <a:r>
              <a:rPr kumimoji="1" lang="en-US" altLang="ko-KR" dirty="0" err="1"/>
              <a:t>kubectl</a:t>
            </a:r>
            <a:r>
              <a:rPr kumimoji="1" lang="en-US" altLang="ko-KR" dirty="0"/>
              <a:t> create </a:t>
            </a:r>
            <a:r>
              <a:rPr kumimoji="1" lang="ko-KR" altLang="en-US" dirty="0"/>
              <a:t>명령어를 실행합니다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2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다음은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-apple-system"/>
              </a:rPr>
              <a:t>kubectl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create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명령어가 실행된 후에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쿠버네티스에서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생성되는 과정입니다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앞서 실행된 명령어를 통해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생성을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요청받은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API Server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는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-apple-system"/>
              </a:rPr>
              <a:t>etcd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에 접근하여 가장 최신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상태값으로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업데이트한다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 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Api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서버에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생성이 요청된 것을 컨트롤러 매니저가 인지하면 요청대로 새로운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파드를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생성하고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해당 내용을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API Server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에 다시 전달한다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 </a:t>
            </a: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이때까지는 아직 어떤 워커 노드에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할당될지는 결정되지 않았다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그 다음 스케줄러가 새로운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생성되었다는 소식을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API Server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를 통해 인지하면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스케줄러는 해당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파드를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어떤 노드에 할당할지 결정하여 해당 노드에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파드를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띄우도록 요청을 보낸다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마지막으로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latin typeface="-apple-system"/>
              </a:rPr>
              <a:t>kubelet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에서 지정된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워커노드에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생성을 요청하고 노드에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파드가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생성됩니다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5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실행화면을 빠르게 소개해 드린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시연을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8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서비스의 로그인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구글 로그인을 </a:t>
            </a:r>
            <a:r>
              <a:rPr lang="en-US" altLang="ko-KR" dirty="0"/>
              <a:t> </a:t>
            </a:r>
            <a:r>
              <a:rPr lang="ko-KR" altLang="en-US" dirty="0"/>
              <a:t>연동해 해당 버튼을 클릭하면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다음화면으로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19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아이디로 로그인을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로그인 후 처음 마주하는 </a:t>
            </a:r>
            <a:r>
              <a:rPr lang="ko-KR" altLang="en-US" dirty="0" err="1"/>
              <a:t>메인화면입니다</a:t>
            </a:r>
            <a:endParaRPr lang="en-US" altLang="ko-KR" dirty="0"/>
          </a:p>
          <a:p>
            <a:r>
              <a:rPr lang="ko-KR" altLang="en-US" dirty="0"/>
              <a:t>크게 상단의 네비게이션 바</a:t>
            </a:r>
            <a:r>
              <a:rPr lang="en-US" altLang="ko-KR" dirty="0"/>
              <a:t>, </a:t>
            </a:r>
            <a:r>
              <a:rPr lang="ko-KR" altLang="en-US" dirty="0"/>
              <a:t>좌측의 사이드바</a:t>
            </a:r>
            <a:r>
              <a:rPr lang="en-US" altLang="ko-KR" dirty="0"/>
              <a:t>, </a:t>
            </a:r>
            <a:r>
              <a:rPr lang="ko-KR" altLang="en-US" dirty="0"/>
              <a:t>우측의 메인 영역으로 구분됩니다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</a:t>
            </a:r>
            <a:r>
              <a:rPr lang="ko-KR" altLang="en-US" dirty="0"/>
              <a:t> 상단의 배포 로고를 클릭하면 통해 어디서든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 </a:t>
            </a:r>
            <a:r>
              <a:rPr lang="ko-KR" altLang="en-US" dirty="0"/>
              <a:t>오른쪽 </a:t>
            </a:r>
            <a:r>
              <a:rPr lang="ko-KR" altLang="en-US" dirty="0" err="1"/>
              <a:t>토글을</a:t>
            </a:r>
            <a:r>
              <a:rPr lang="ko-KR" altLang="en-US" dirty="0"/>
              <a:t> 클릭하면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  </a:t>
            </a:r>
            <a:r>
              <a:rPr lang="ko-KR" altLang="en-US" dirty="0"/>
              <a:t>다음과 같은 메뉴가 표시되어 프로필 화면으로의 이동과 로그아웃을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</a:t>
            </a:r>
            <a:r>
              <a:rPr lang="en-US" altLang="ko-KR" dirty="0"/>
              <a:t>) </a:t>
            </a:r>
            <a:r>
              <a:rPr lang="ko-KR" altLang="en-US" dirty="0"/>
              <a:t>사이드 바의 어플리케이션 이름을 클릭하면 해당 어플리케이션의 정보를 가지고 구성된 현재화면이 표시됩니다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,) </a:t>
            </a:r>
            <a:r>
              <a:rPr lang="ko-KR" altLang="en-US" dirty="0"/>
              <a:t>하단의 배포하기 버튼을 통해 배포하기 화면으로 이동합니다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메인영역에는</a:t>
            </a:r>
            <a:r>
              <a:rPr lang="ko-KR" altLang="en-US" dirty="0"/>
              <a:t> 상단에 어플리케이션의 이름과 </a:t>
            </a:r>
            <a:r>
              <a:rPr lang="en-US" altLang="ko-KR" dirty="0"/>
              <a:t>IP</a:t>
            </a:r>
            <a:r>
              <a:rPr lang="ko-KR" altLang="en-US" dirty="0"/>
              <a:t>가 표시되며 </a:t>
            </a:r>
            <a:r>
              <a:rPr lang="en-US" altLang="ko-KR" dirty="0"/>
              <a:t>IP</a:t>
            </a:r>
            <a:r>
              <a:rPr lang="ko-KR" altLang="en-US" dirty="0"/>
              <a:t>를 클릭하면 서비스 중인 웹페이지로 이동합니다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관리 버튼에 박스 생김</a:t>
            </a:r>
            <a:r>
              <a:rPr lang="en-US" altLang="ko-KR" dirty="0"/>
              <a:t>) </a:t>
            </a:r>
            <a:r>
              <a:rPr lang="ko-KR" altLang="en-US" dirty="0"/>
              <a:t>오른쪽의 관리 버튼으로 어플리케이션을 관리하는 화면으로 이동합니다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컨테이너 영역에 박스 생김</a:t>
            </a:r>
            <a:r>
              <a:rPr lang="en-US" altLang="ko-KR" dirty="0"/>
              <a:t>) </a:t>
            </a:r>
            <a:r>
              <a:rPr lang="ko-KR" altLang="en-US" dirty="0"/>
              <a:t>아래는 어플리케이션을 구동하는 </a:t>
            </a:r>
            <a:r>
              <a:rPr lang="ko-KR" altLang="en-US" dirty="0" err="1"/>
              <a:t>파드</a:t>
            </a:r>
            <a:r>
              <a:rPr lang="ko-KR" altLang="en-US" dirty="0"/>
              <a:t> 정보를 표시하는 영역으로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6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 </a:t>
            </a:r>
            <a:r>
              <a:rPr lang="ko-KR" altLang="en-US" dirty="0" err="1"/>
              <a:t>파드의</a:t>
            </a:r>
            <a:r>
              <a:rPr lang="ko-KR" altLang="en-US" dirty="0"/>
              <a:t> 상태를 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 </a:t>
            </a:r>
            <a:r>
              <a:rPr lang="ko-KR" altLang="en-US" dirty="0"/>
              <a:t>컨테이너의 상태정보를 업데이트 합니다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재생</a:t>
            </a:r>
            <a:r>
              <a:rPr lang="en-US" altLang="ko-KR" dirty="0"/>
              <a:t>, </a:t>
            </a:r>
            <a:r>
              <a:rPr lang="ko-KR" altLang="en-US" dirty="0"/>
              <a:t>중단 버튼에 박스 생김</a:t>
            </a:r>
            <a:r>
              <a:rPr lang="en-US" altLang="ko-KR" dirty="0"/>
              <a:t>) </a:t>
            </a:r>
            <a:r>
              <a:rPr lang="ko-KR" altLang="en-US" dirty="0" err="1"/>
              <a:t>파드를</a:t>
            </a:r>
            <a:r>
              <a:rPr lang="ko-KR" altLang="en-US" dirty="0"/>
              <a:t> 중단</a:t>
            </a:r>
            <a:r>
              <a:rPr lang="en-US" altLang="ko-KR" dirty="0"/>
              <a:t>, </a:t>
            </a:r>
            <a:r>
              <a:rPr lang="ko-KR" altLang="en-US" dirty="0"/>
              <a:t>재생할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모니터링 버튼에 박스 생김</a:t>
            </a:r>
            <a:r>
              <a:rPr lang="en-US" altLang="ko-KR" dirty="0"/>
              <a:t>) </a:t>
            </a:r>
            <a:r>
              <a:rPr lang="ko-KR" altLang="en-US" dirty="0"/>
              <a:t>해당 컨테이너 모니터링 화면으로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47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로그인 시 사용한 이메일과 가입일을 확인할 수 있으며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 err="1"/>
              <a:t>메인화면</a:t>
            </a:r>
            <a:r>
              <a:rPr lang="ko-KR" altLang="en-US" dirty="0"/>
              <a:t> 박스 생김</a:t>
            </a:r>
            <a:r>
              <a:rPr lang="en-US" altLang="ko-KR" dirty="0"/>
              <a:t>) </a:t>
            </a:r>
            <a:r>
              <a:rPr lang="ko-KR" altLang="en-US" dirty="0" err="1"/>
              <a:t>메인화면으로</a:t>
            </a:r>
            <a:r>
              <a:rPr lang="ko-KR" altLang="en-US" dirty="0"/>
              <a:t> 되돌아갈 수 있으며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로그아웃 박스 생김</a:t>
            </a:r>
            <a:r>
              <a:rPr lang="en-US" altLang="ko-KR" dirty="0"/>
              <a:t>) 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회원탈퇴 박스 생김</a:t>
            </a:r>
            <a:r>
              <a:rPr lang="en-US" altLang="ko-KR" dirty="0"/>
              <a:t>) </a:t>
            </a:r>
            <a:r>
              <a:rPr lang="ko-KR" altLang="en-US" dirty="0"/>
              <a:t>회원탈퇴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4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배포화면입니다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서비스명</a:t>
            </a:r>
            <a:r>
              <a:rPr lang="en-US" altLang="ko-KR" dirty="0"/>
              <a:t>, </a:t>
            </a:r>
            <a:r>
              <a:rPr lang="ko-KR" altLang="en-US" dirty="0"/>
              <a:t>소스 코드 파일</a:t>
            </a:r>
            <a:r>
              <a:rPr lang="en-US" altLang="ko-KR" dirty="0"/>
              <a:t>, </a:t>
            </a:r>
            <a:r>
              <a:rPr lang="ko-KR" altLang="en-US" dirty="0"/>
              <a:t>개발환경을 사용자로부터 </a:t>
            </a:r>
            <a:r>
              <a:rPr lang="ko-KR" altLang="en-US" dirty="0" err="1"/>
              <a:t>입력받습니다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 사용자들이 지켜야 하는 두가지 요구사항이 있습니다</a:t>
            </a:r>
            <a:r>
              <a:rPr lang="en-US" altLang="ko-KR" dirty="0"/>
              <a:t>. </a:t>
            </a:r>
            <a:r>
              <a:rPr lang="ko-KR" altLang="en-US" dirty="0"/>
              <a:t>첫번째로는 서비스 명에 대한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첫번째 요규사항 박스 생김</a:t>
            </a:r>
            <a:r>
              <a:rPr lang="en-US" altLang="ko-KR" dirty="0"/>
              <a:t>) </a:t>
            </a:r>
            <a:r>
              <a:rPr lang="ko-KR" altLang="en-US" dirty="0"/>
              <a:t>해당 버튼을 클릭하면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서비스명 요구사항 이미지 생김</a:t>
            </a:r>
            <a:r>
              <a:rPr lang="en-US" altLang="ko-KR" dirty="0"/>
              <a:t>) </a:t>
            </a:r>
            <a:r>
              <a:rPr lang="ko-KR" altLang="en-US" dirty="0"/>
              <a:t>다음과 같은 요구사항이 표시되고</a:t>
            </a:r>
            <a:r>
              <a:rPr lang="en-US" altLang="ko-KR" dirty="0"/>
              <a:t>, </a:t>
            </a:r>
            <a:r>
              <a:rPr lang="ko-KR" altLang="en-US" dirty="0"/>
              <a:t>사용자는 이를 준수하여 서비스명을 </a:t>
            </a:r>
            <a:r>
              <a:rPr lang="ko-KR" altLang="en-US" dirty="0" err="1"/>
              <a:t>입력해야합니다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서비스 파일 업로드에 관한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두번째 요규사항 박스 생김</a:t>
            </a:r>
            <a:r>
              <a:rPr lang="en-US" altLang="ko-KR" dirty="0"/>
              <a:t>) </a:t>
            </a:r>
            <a:r>
              <a:rPr lang="ko-KR" altLang="en-US" dirty="0"/>
              <a:t>해당 버튼을 클릭하면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서비스 파일 요구사항 이미지 생김</a:t>
            </a:r>
            <a:r>
              <a:rPr lang="en-US" altLang="ko-KR" dirty="0"/>
              <a:t>) </a:t>
            </a:r>
            <a:r>
              <a:rPr lang="ko-KR" altLang="en-US" dirty="0"/>
              <a:t>다음과 같은 요구사항이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체크박스를 통해 사용자는 입력을 한번 더 점검하고 배포하기 버튼을 통해 배포를 진행합니다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14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</a:t>
            </a:r>
            <a:r>
              <a:rPr lang="ko-KR" altLang="en-US" dirty="0" err="1"/>
              <a:t>관리화면입니다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배포화면과 거의 비슷하며 동일하게 팝업으로 파일 업로드 주의사항을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삭제 버튼 박스 생김</a:t>
            </a:r>
            <a:r>
              <a:rPr lang="en-US" altLang="ko-KR" dirty="0"/>
              <a:t>) </a:t>
            </a:r>
            <a:r>
              <a:rPr lang="ko-KR" altLang="en-US" dirty="0"/>
              <a:t>삭제버튼을 통해서 어플리케이션을 삭제할 수 있으며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 err="1"/>
              <a:t>모달</a:t>
            </a:r>
            <a:r>
              <a:rPr lang="ko-KR" altLang="en-US" dirty="0"/>
              <a:t> 창 생김</a:t>
            </a:r>
            <a:r>
              <a:rPr lang="en-US" altLang="ko-KR" dirty="0"/>
              <a:t>) </a:t>
            </a:r>
            <a:r>
              <a:rPr lang="ko-KR" altLang="en-US" dirty="0"/>
              <a:t>삭제버튼 </a:t>
            </a:r>
            <a:r>
              <a:rPr lang="ko-KR" altLang="en-US" dirty="0" err="1"/>
              <a:t>클릭시</a:t>
            </a:r>
            <a:r>
              <a:rPr lang="ko-KR" altLang="en-US" dirty="0"/>
              <a:t> 다음과 같은 주의 사항 </a:t>
            </a:r>
            <a:r>
              <a:rPr lang="ko-KR" altLang="en-US" dirty="0" err="1"/>
              <a:t>알림창이</a:t>
            </a:r>
            <a:r>
              <a:rPr lang="ko-KR" altLang="en-US" dirty="0"/>
              <a:t> 표시됩니다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56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순으로 이어지며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 개요에서는 주제와 팀에 대한 전반적인 소개와 서비스의 진행 흐름에 대해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설계에서는 클라우드 아키텍처와 주요 기능 동작에 대해 자세히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구현에서는 실행화면 및 기능을 소개하고</a:t>
            </a:r>
            <a:r>
              <a:rPr lang="en-US" altLang="ko-KR" dirty="0"/>
              <a:t>,</a:t>
            </a:r>
            <a:r>
              <a:rPr lang="ko-KR" altLang="en-US" dirty="0"/>
              <a:t> 프로젝트 시연을 마지막으로 발표를 마무리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모니터링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자신의 어플리케이션이 동작하는 클러스터의 간략한 정보와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파드의</a:t>
            </a:r>
            <a:r>
              <a:rPr lang="ko-KR" altLang="en-US" dirty="0"/>
              <a:t> 생성시간</a:t>
            </a:r>
            <a:r>
              <a:rPr lang="en-US" altLang="ko-KR" dirty="0"/>
              <a:t>, </a:t>
            </a:r>
            <a:r>
              <a:rPr lang="ko-KR" altLang="en-US" dirty="0"/>
              <a:t>리소스 사용량</a:t>
            </a:r>
            <a:r>
              <a:rPr lang="en-US" altLang="ko-KR" dirty="0"/>
              <a:t>, </a:t>
            </a:r>
            <a:r>
              <a:rPr lang="ko-KR" altLang="en-US" dirty="0" err="1"/>
              <a:t>네트워크트래픽</a:t>
            </a:r>
            <a:r>
              <a:rPr lang="en-US" altLang="ko-KR" dirty="0"/>
              <a:t>, </a:t>
            </a:r>
            <a:r>
              <a:rPr lang="ko-KR" altLang="en-US" dirty="0"/>
              <a:t>메모리 상태 정보를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9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시연을 보여드리고 발표 마무리 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8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팀원들부터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백엔드를</a:t>
            </a:r>
            <a:r>
              <a:rPr lang="ko-KR" altLang="en-US" dirty="0"/>
              <a:t> 담당하신 </a:t>
            </a:r>
            <a:r>
              <a:rPr lang="ko-KR" altLang="en-US" dirty="0" err="1"/>
              <a:t>오정은님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프론트엔드와</a:t>
            </a:r>
            <a:r>
              <a:rPr lang="ko-KR" altLang="en-US" dirty="0"/>
              <a:t> 모니터링을 맡은 안희주님과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쿠버네티스를</a:t>
            </a:r>
            <a:r>
              <a:rPr lang="ko-KR" altLang="en-US" dirty="0"/>
              <a:t> 활용한 이중화 배포를 담당하신 이지우님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도커</a:t>
            </a:r>
            <a:r>
              <a:rPr lang="ko-KR" altLang="en-US" dirty="0"/>
              <a:t> 이미지 생성 및 쉘 스크립트 </a:t>
            </a:r>
            <a:r>
              <a:rPr lang="ko-KR" altLang="en-US" dirty="0" err="1"/>
              <a:t>작성를</a:t>
            </a:r>
            <a:r>
              <a:rPr lang="ko-KR" altLang="en-US" dirty="0"/>
              <a:t> 담당하신 윤동근님</a:t>
            </a:r>
            <a:endParaRPr lang="en-US" altLang="ko-KR" dirty="0"/>
          </a:p>
          <a:p>
            <a:r>
              <a:rPr lang="ko-KR" altLang="en-US" dirty="0"/>
              <a:t>을 포함하여 총 </a:t>
            </a:r>
            <a:r>
              <a:rPr lang="en-US" altLang="ko-KR" dirty="0"/>
              <a:t>4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3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</a:t>
            </a:r>
            <a:r>
              <a:rPr lang="en-US" altLang="ko-KR" dirty="0"/>
              <a:t> </a:t>
            </a:r>
            <a:r>
              <a:rPr lang="ko-KR" altLang="en-US" dirty="0"/>
              <a:t>주제는 </a:t>
            </a:r>
            <a:r>
              <a:rPr lang="en-US" altLang="ko-KR" dirty="0"/>
              <a:t>‘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손쉬운 자동 이중화 배포 서비스</a:t>
            </a:r>
            <a:r>
              <a:rPr lang="en-US" altLang="ko-KR" dirty="0"/>
              <a:t>’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인프라나 이중화 구성을 모르는 사용자들도 </a:t>
            </a:r>
            <a:r>
              <a:rPr lang="ko-KR" altLang="en-US" dirty="0" err="1"/>
              <a:t>무중단</a:t>
            </a:r>
            <a:r>
              <a:rPr lang="ko-KR" altLang="en-US" dirty="0"/>
              <a:t> 서비스를 제공할 수 있도록 하는 </a:t>
            </a:r>
            <a:r>
              <a:rPr lang="en-US" altLang="ko-KR" dirty="0"/>
              <a:t>Sass</a:t>
            </a:r>
            <a:r>
              <a:rPr lang="ko-KR" altLang="en-US" dirty="0"/>
              <a:t>플랫폼으로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같은 </a:t>
            </a:r>
            <a:r>
              <a:rPr lang="en-US" altLang="ko-KR" dirty="0"/>
              <a:t>5</a:t>
            </a:r>
            <a:r>
              <a:rPr lang="ko-KR" altLang="en-US" dirty="0"/>
              <a:t>가지 주요 기능을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이중화 배포 구조 통해 장애가 발생하더라도 중단없이 실행되는 </a:t>
            </a:r>
            <a:r>
              <a:rPr lang="ko-KR" altLang="en-US" dirty="0" err="1"/>
              <a:t>무중단</a:t>
            </a:r>
            <a:r>
              <a:rPr lang="ko-KR" altLang="en-US" dirty="0"/>
              <a:t> 서비스를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사용자로부터 소스 코드 </a:t>
            </a:r>
            <a:r>
              <a:rPr lang="ko-KR" altLang="en-US" dirty="0" err="1"/>
              <a:t>파일를</a:t>
            </a:r>
            <a:r>
              <a:rPr lang="ko-KR" altLang="en-US" dirty="0"/>
              <a:t> 받아 </a:t>
            </a:r>
            <a:r>
              <a:rPr lang="ko-KR" altLang="en-US" dirty="0" err="1"/>
              <a:t>젠킨스를</a:t>
            </a:r>
            <a:r>
              <a:rPr lang="ko-KR" altLang="en-US" dirty="0"/>
              <a:t> 통해 자동으로 배포하는 기능을 제공합니다</a:t>
            </a:r>
            <a:r>
              <a:rPr lang="en-US" altLang="ko-KR" dirty="0"/>
              <a:t>. </a:t>
            </a:r>
            <a:r>
              <a:rPr lang="ko-KR" altLang="en-US" dirty="0"/>
              <a:t>따라서 사용자는 파일 업로드만으로 손쉽게 어플리케이션을 배포할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번째로는 사용자에게 배포한 애플리케이션을 직접 중단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재실행 등의 관리를 할 수 있는 기능을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번째로 현재 배포된 애플리케이션의 모니터링 정보를 시각적으로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NFS </a:t>
            </a:r>
            <a:r>
              <a:rPr lang="ko-KR" altLang="en-US" dirty="0"/>
              <a:t>서버를 사용하여 장애를 대처하고 데이터베이스 손실을 방지합니다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인프라로 오라클 클라우드에서 </a:t>
            </a:r>
            <a:r>
              <a:rPr lang="ko-KR" altLang="en-US" dirty="0" err="1"/>
              <a:t>쿠버네티스와</a:t>
            </a:r>
            <a:r>
              <a:rPr lang="en-US" altLang="ko-KR" dirty="0"/>
              <a:t> </a:t>
            </a:r>
            <a:r>
              <a:rPr lang="ko-KR" altLang="en-US" dirty="0" err="1"/>
              <a:t>도커를</a:t>
            </a:r>
            <a:r>
              <a:rPr lang="ko-KR" altLang="en-US" dirty="0"/>
              <a:t> 활용했고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CI/CD</a:t>
            </a:r>
            <a:r>
              <a:rPr lang="ko-KR" altLang="en-US" dirty="0"/>
              <a:t>로 </a:t>
            </a:r>
            <a:r>
              <a:rPr lang="ko-KR" altLang="en-US" dirty="0" err="1"/>
              <a:t>젠킨스와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웹훅을</a:t>
            </a:r>
            <a:r>
              <a:rPr lang="ko-KR" altLang="en-US" dirty="0"/>
              <a:t> 사용하였으며</a:t>
            </a:r>
            <a:endParaRPr lang="en-US" altLang="ko-KR" dirty="0"/>
          </a:p>
          <a:p>
            <a:r>
              <a:rPr lang="ko-KR" altLang="en-US" dirty="0"/>
              <a:t>모니터링에는 프로메테우스와 </a:t>
            </a:r>
            <a:r>
              <a:rPr lang="ko-KR" altLang="en-US" dirty="0" err="1"/>
              <a:t>그라파나를</a:t>
            </a:r>
            <a:r>
              <a:rPr lang="ko-KR" altLang="en-US" dirty="0"/>
              <a:t>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프론트엔트와</a:t>
            </a:r>
            <a:r>
              <a:rPr lang="ko-KR" altLang="en-US" dirty="0"/>
              <a:t> </a:t>
            </a:r>
            <a:r>
              <a:rPr lang="ko-KR" altLang="en-US" dirty="0" err="1"/>
              <a:t>백엔드는</a:t>
            </a:r>
            <a:r>
              <a:rPr lang="ko-KR" altLang="en-US" dirty="0"/>
              <a:t> 파이썬 플라스크와 부트스트랩</a:t>
            </a:r>
            <a:r>
              <a:rPr lang="en-US" altLang="ko-KR" dirty="0"/>
              <a:t>, </a:t>
            </a:r>
            <a:r>
              <a:rPr lang="ko-KR" altLang="en-US" dirty="0"/>
              <a:t>바닐라 자바스크립트를 사용해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3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서비스의 전체적인 흐름에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배포하려는 애플리케이션의 소스코드를 </a:t>
            </a:r>
            <a:r>
              <a:rPr lang="en-US" altLang="ko-KR" dirty="0"/>
              <a:t>.zip</a:t>
            </a:r>
            <a:r>
              <a:rPr lang="ko-KR" altLang="en-US" dirty="0"/>
              <a:t> 파일로 압축하여 업로드합니다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백엔드에서</a:t>
            </a:r>
            <a:r>
              <a:rPr lang="ko-KR" altLang="en-US" dirty="0"/>
              <a:t> 해당 파일을 </a:t>
            </a:r>
            <a:r>
              <a:rPr lang="en-US" altLang="ko-KR" dirty="0"/>
              <a:t>unzip</a:t>
            </a:r>
            <a:r>
              <a:rPr lang="ko-KR" altLang="en-US" dirty="0"/>
              <a:t>하여 </a:t>
            </a:r>
            <a:r>
              <a:rPr lang="en-US" altLang="ko-KR" dirty="0"/>
              <a:t>git push</a:t>
            </a:r>
            <a:r>
              <a:rPr lang="ko-KR" altLang="en-US" dirty="0"/>
              <a:t>를 하면 </a:t>
            </a:r>
            <a:endParaRPr lang="en-US" altLang="ko-KR" dirty="0"/>
          </a:p>
          <a:p>
            <a:r>
              <a:rPr lang="ko-KR" altLang="en-US" dirty="0" err="1"/>
              <a:t>젠킨스가</a:t>
            </a:r>
            <a:r>
              <a:rPr lang="ko-KR" altLang="en-US" dirty="0"/>
              <a:t> 웹 훅을 통해 해당 </a:t>
            </a:r>
            <a:r>
              <a:rPr lang="ko-KR" altLang="en-US" dirty="0" err="1"/>
              <a:t>푸시를</a:t>
            </a:r>
            <a:r>
              <a:rPr lang="ko-KR" altLang="en-US" dirty="0"/>
              <a:t> 감지하여 미리 작성해둔 쉘 스크립트를 실행합니다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후 </a:t>
            </a:r>
            <a:r>
              <a:rPr lang="ko-KR" altLang="en-US" dirty="0" err="1"/>
              <a:t>도커</a:t>
            </a:r>
            <a:r>
              <a:rPr lang="ko-KR" altLang="en-US" dirty="0"/>
              <a:t> 이미지를 생성하고</a:t>
            </a:r>
            <a:r>
              <a:rPr lang="en-US" altLang="ko-KR" dirty="0"/>
              <a:t>, </a:t>
            </a:r>
            <a:r>
              <a:rPr lang="ko-KR" altLang="en-US" dirty="0" err="1"/>
              <a:t>쿠버네티스에서</a:t>
            </a:r>
            <a:r>
              <a:rPr lang="ko-KR" altLang="en-US" dirty="0"/>
              <a:t> 이미지를 이중화 구조로 </a:t>
            </a:r>
            <a:r>
              <a:rPr lang="ko-KR" altLang="en-US" dirty="0" err="1"/>
              <a:t>컨테이너화하여</a:t>
            </a:r>
            <a:r>
              <a:rPr lang="ko-KR" altLang="en-US" dirty="0"/>
              <a:t> </a:t>
            </a:r>
            <a:r>
              <a:rPr lang="ko-KR" altLang="en-US" dirty="0" err="1"/>
              <a:t>로드밸런서를</a:t>
            </a:r>
            <a:r>
              <a:rPr lang="ko-KR" altLang="en-US" dirty="0"/>
              <a:t> 통해 배포합니다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배포된 애플리케이션을 프로메테우스와 </a:t>
            </a:r>
            <a:r>
              <a:rPr lang="ko-KR" altLang="en-US" dirty="0" err="1"/>
              <a:t>그라파나를</a:t>
            </a:r>
            <a:r>
              <a:rPr lang="ko-KR" altLang="en-US" dirty="0"/>
              <a:t> 통해서 모니터링합니다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91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설계에서 클라우드 아키텍처와 주요 기능의 동작을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2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저희가 구성한 오라클 클라우드 아키텍처입니다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. 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클러스터는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OKE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를 이용하여 구축하였습니다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서브넷을 구성해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젠킨스와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같은 필요한 프로그램을 설치한 로컬 서버와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NFS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서버를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OKE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에 연결하여 사용하였습니다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. 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생성되는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도커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이미지는 오라클 컨테이너 레지스트리를 연결하여 이미지를 저장하고 사용할 수 있도록 하였습니다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어떠한 방식으로 이중화를 구성하였는지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디플로이먼트</a:t>
            </a:r>
            <a:r>
              <a:rPr lang="ko-KR" altLang="en-US" dirty="0"/>
              <a:t> </a:t>
            </a:r>
            <a:r>
              <a:rPr lang="ko-KR" altLang="en-US" dirty="0" err="1"/>
              <a:t>레플리카셋을</a:t>
            </a:r>
            <a:r>
              <a:rPr lang="ko-KR" altLang="en-US" dirty="0"/>
              <a:t> 이용하여 두개의 </a:t>
            </a:r>
            <a:r>
              <a:rPr lang="ko-KR" altLang="en-US" dirty="0" err="1"/>
              <a:t>파드가</a:t>
            </a:r>
            <a:r>
              <a:rPr lang="ko-KR" altLang="en-US" dirty="0"/>
              <a:t> 생성되도록 하였고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파드들을</a:t>
            </a:r>
            <a:r>
              <a:rPr lang="ko-KR" altLang="en-US" dirty="0"/>
              <a:t> 각각 다른 </a:t>
            </a:r>
            <a:r>
              <a:rPr lang="ko-KR" altLang="en-US" dirty="0" err="1"/>
              <a:t>워커노드에</a:t>
            </a:r>
            <a:r>
              <a:rPr lang="ko-KR" altLang="en-US" dirty="0"/>
              <a:t> 위치시켜 이중화를 구현했습니다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각각의 </a:t>
            </a:r>
            <a:r>
              <a:rPr lang="ko-KR" altLang="en-US" dirty="0" err="1"/>
              <a:t>파드들은</a:t>
            </a:r>
            <a:r>
              <a:rPr lang="ko-KR" altLang="en-US" dirty="0"/>
              <a:t> 서비스를 통해 통신이 가능하도록 되어있고 </a:t>
            </a:r>
            <a:endParaRPr lang="en-US" altLang="ko-KR" dirty="0"/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파드에는</a:t>
            </a:r>
            <a:r>
              <a:rPr lang="ko-KR" altLang="en-US" dirty="0"/>
              <a:t> </a:t>
            </a:r>
            <a:r>
              <a:rPr lang="ko-KR" altLang="en-US" dirty="0" err="1"/>
              <a:t>로드밸런서를</a:t>
            </a:r>
            <a:r>
              <a:rPr lang="ko-KR" altLang="en-US" dirty="0"/>
              <a:t> 통해 외부 </a:t>
            </a:r>
            <a:r>
              <a:rPr lang="en-US" altLang="ko-KR" dirty="0"/>
              <a:t>IP</a:t>
            </a:r>
            <a:r>
              <a:rPr lang="ko-KR" altLang="en-US" dirty="0"/>
              <a:t>를 발급받아 외부에서 접속 할 수 있게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구조로 한쪽의 </a:t>
            </a:r>
            <a:r>
              <a:rPr lang="ko-KR" altLang="en-US" dirty="0" err="1"/>
              <a:t>파드가</a:t>
            </a:r>
            <a:r>
              <a:rPr lang="ko-KR" altLang="en-US" dirty="0"/>
              <a:t> 이상이 생겨도 다른 </a:t>
            </a:r>
            <a:r>
              <a:rPr lang="ko-KR" altLang="en-US" dirty="0" err="1"/>
              <a:t>파드로</a:t>
            </a:r>
            <a:r>
              <a:rPr lang="ko-KR" altLang="en-US" dirty="0"/>
              <a:t> 대체하여 </a:t>
            </a:r>
            <a:r>
              <a:rPr lang="ko-KR" altLang="en-US" dirty="0" err="1"/>
              <a:t>무중단</a:t>
            </a:r>
            <a:r>
              <a:rPr lang="ko-KR" altLang="en-US" dirty="0"/>
              <a:t> 서비스를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 뒤에 이중화 시연 영상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9BD80-5B38-419E-9CD9-7BA86C6936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4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D838C-1232-F3AC-CE55-8072E6F6A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D3B003-E42D-0AF6-202E-4A9ACA4F0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E3CDC-3CF2-DF8C-E50A-9F7A15B5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F24B1-9C0F-3CAB-C45B-1247A04C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44B71-45C9-1C55-A9EE-6631E9C3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8996A-ADFC-044D-E960-B0557AF3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F36479-E9B3-A7A7-D787-261DC9DBD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BD3C2-14C6-1E5C-15C1-E4AC38AF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BD1F5-7E24-4295-036B-BE5F5DEF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53D69C-9C4A-CFFA-786D-1427F009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B2AB19-671A-C776-A825-8EEEF0F4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CB8FD-34FE-7A2C-6FE1-0E36D6A61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24DED-F25E-7569-E716-188E94AB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DF5CF-1CBF-AFFD-FF08-20DE401D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C1602-A9D5-761C-BDB6-C00C2A5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3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733BC-47CC-65D8-40A4-0EB48FDB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D4A87-C30F-9D19-ECA8-8910F151C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86859-F9D4-795B-DBAD-8E892174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D3309-B69F-8D0D-B920-35A0E12B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6688C-ABD0-5D20-1383-3DE4F2FC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6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60263-40C6-3AA9-8146-FE80D9AB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F6AB2-73A1-282F-ABC1-257881F6C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BD682-6CFC-1ED7-0CCF-E9359AF6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6A880-5E36-EBF3-0005-27F16CAE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EB18E-F7DB-68D0-B503-BB378D54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9E94F-B50E-18C0-4528-7AA8652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76885-97C9-373A-0DBE-9D74B821C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68FE0A-1239-29EB-4222-4D53877E9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3D8F7-C119-7846-690A-92314088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593A6-092B-EFFE-7F38-AB619A5E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5BB2E-EA7F-D0F6-AE17-2388B8AA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9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C515D-3E9A-337C-6C42-5B6AE074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6FFB7-3F09-5DAD-FF8B-B0400173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AF975-EFDE-7EEA-1449-9A516AD0F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77B266-2006-C0BE-CBAF-4CA180ED8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FC32B-E271-778F-43D0-2C596DB2B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21F714-6F6D-594E-CF3E-1A93509A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793551-06F2-D7BF-E004-429D65EF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B29E1A-F54F-E76B-E53F-D119333B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23BFF-D7DD-E3E5-B923-EABB4F20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9940FD-2E64-316E-227E-6024BDDF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BAD11-2777-CF52-51C4-B0C1E8A3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DD865-F39F-E701-35C2-19DC25D9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AB0B42-84C1-36C3-29D0-17B91426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8AA5A8-B073-4B93-81DE-C6298770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7D388-F623-F348-2785-B16BCE6D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0B400-152B-D242-9395-7C7F7C1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2D2EE-DE6A-42AC-B0AA-2D79024D0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1954C-6C96-7D98-520B-2DC15D629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3CE6D-CBD1-7353-D7AA-CEDF5C7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B8038-D847-4645-ACC2-B65432A0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89E70-8636-878C-A512-B54201A5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2937C-CEE6-A61A-0FD6-1D2A816F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1507D-E709-3E22-682D-778D6996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3704D9-2650-5F8E-D255-8E8147892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F227C-D52C-3C8D-BC4D-C31193C2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56F74-E188-5DE9-11A0-F2E1FC14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B49335-0E63-3315-DAEC-07B40B9B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4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BC79E1-87FB-4632-EF9A-039B91A5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65C06-01F7-8790-B8AB-2D676440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AD77C-089C-0C17-53A4-511E7162A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86410-0DED-483D-A1DD-58901291A8FB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B3CA5-EFE1-6FFC-CC61-61A6A3A49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231D2-7AFE-D136-5E3B-57C7E855B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E611E-815A-4468-9953-8660B7A5D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9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18" Type="http://schemas.openxmlformats.org/officeDocument/2006/relationships/image" Target="../media/image28.png"/><Relationship Id="rId26" Type="http://schemas.openxmlformats.org/officeDocument/2006/relationships/image" Target="../media/image5.png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customXml" Target="../ink/ink9.xml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customXml" Target="../ink/ink6.xml"/><Relationship Id="rId24" Type="http://schemas.openxmlformats.org/officeDocument/2006/relationships/image" Target="../media/image3.png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23" Type="http://schemas.openxmlformats.org/officeDocument/2006/relationships/image" Target="../media/image2.png"/><Relationship Id="rId10" Type="http://schemas.openxmlformats.org/officeDocument/2006/relationships/image" Target="../media/image24.png"/><Relationship Id="rId19" Type="http://schemas.openxmlformats.org/officeDocument/2006/relationships/customXml" Target="../ink/ink10.xml"/><Relationship Id="rId4" Type="http://schemas.openxmlformats.org/officeDocument/2006/relationships/image" Target="../media/image22.png"/><Relationship Id="rId9" Type="http://schemas.openxmlformats.org/officeDocument/2006/relationships/customXml" Target="../ink/ink5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37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B2FB5-931C-31D5-74A2-00A6F1650317}"/>
              </a:ext>
            </a:extLst>
          </p:cNvPr>
          <p:cNvSpPr txBox="1"/>
          <p:nvPr/>
        </p:nvSpPr>
        <p:spPr>
          <a:xfrm>
            <a:off x="1381125" y="772856"/>
            <a:ext cx="81676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쿠버네티스</a:t>
            </a:r>
            <a:r>
              <a:rPr lang="ko-KR" altLang="en-US" sz="4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</a:t>
            </a:r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활용한</a:t>
            </a:r>
            <a:endParaRPr lang="en-US" altLang="ko-KR" sz="4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손쉬운 </a:t>
            </a:r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 이중화 배포</a:t>
            </a:r>
            <a:r>
              <a:rPr lang="ko-KR" altLang="en-US" sz="4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</a:t>
            </a:r>
            <a:endParaRPr lang="ko-KR" altLang="en-US" sz="4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9E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3B56D-1045-5565-D789-F405929FCA09}"/>
              </a:ext>
            </a:extLst>
          </p:cNvPr>
          <p:cNvSpPr txBox="1"/>
          <p:nvPr/>
        </p:nvSpPr>
        <p:spPr>
          <a:xfrm>
            <a:off x="9160819" y="5784690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논스탑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659E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87D2F-0483-1C9E-4BFE-75C7EF38E4F3}"/>
              </a:ext>
            </a:extLst>
          </p:cNvPr>
          <p:cNvSpPr txBox="1"/>
          <p:nvPr/>
        </p:nvSpPr>
        <p:spPr>
          <a:xfrm>
            <a:off x="9160819" y="6085144"/>
            <a:ext cx="286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오정은 안희주 이지우 윤동근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FD740A-9C99-6878-EB20-C4D4B98D823E}"/>
              </a:ext>
            </a:extLst>
          </p:cNvPr>
          <p:cNvSpPr/>
          <p:nvPr/>
        </p:nvSpPr>
        <p:spPr>
          <a:xfrm>
            <a:off x="0" y="0"/>
            <a:ext cx="714375" cy="6857995"/>
          </a:xfrm>
          <a:prstGeom prst="rect">
            <a:avLst/>
          </a:prstGeom>
          <a:solidFill>
            <a:srgbClr val="26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561513-C0A6-0170-F858-F37EC686AF5D}"/>
              </a:ext>
            </a:extLst>
          </p:cNvPr>
          <p:cNvSpPr/>
          <p:nvPr/>
        </p:nvSpPr>
        <p:spPr>
          <a:xfrm>
            <a:off x="1520825" y="544267"/>
            <a:ext cx="655638" cy="79829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2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jenkins, 로고 아이콘">
            <a:extLst>
              <a:ext uri="{FF2B5EF4-FFF2-40B4-BE49-F238E27FC236}">
                <a16:creationId xmlns:a16="http://schemas.microsoft.com/office/drawing/2014/main" id="{019C186A-A8EB-EF56-1AE3-366B5D2E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81" y="1423628"/>
            <a:ext cx="1200974" cy="12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D75EDD-D30E-C867-2F5C-A677549D8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5" t="10293" r="8631" b="11670"/>
          <a:stretch/>
        </p:blipFill>
        <p:spPr>
          <a:xfrm>
            <a:off x="4155421" y="1460873"/>
            <a:ext cx="1236711" cy="1126484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EBF4B5-B0A7-EA85-E739-3258F9007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" r="10414" b="7685"/>
          <a:stretch/>
        </p:blipFill>
        <p:spPr bwMode="auto">
          <a:xfrm>
            <a:off x="6299698" y="1507533"/>
            <a:ext cx="1087942" cy="10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racle-database-docker · GitHub Topics · GitHub">
            <a:extLst>
              <a:ext uri="{FF2B5EF4-FFF2-40B4-BE49-F238E27FC236}">
                <a16:creationId xmlns:a16="http://schemas.microsoft.com/office/drawing/2014/main" id="{9E57BD97-B907-DCE1-F242-51A53D8DB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6" t="8727" r="31997" b="45335"/>
          <a:stretch/>
        </p:blipFill>
        <p:spPr bwMode="auto">
          <a:xfrm>
            <a:off x="10234806" y="1460873"/>
            <a:ext cx="1592826" cy="11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B1157-B25A-7750-437F-A5B9505CD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206" y="1554192"/>
            <a:ext cx="1032034" cy="939846"/>
          </a:xfrm>
          <a:prstGeom prst="rect">
            <a:avLst/>
          </a:prstGeom>
        </p:spPr>
      </p:pic>
      <p:sp>
        <p:nvSpPr>
          <p:cNvPr id="11" name="TextBox 53">
            <a:extLst>
              <a:ext uri="{FF2B5EF4-FFF2-40B4-BE49-F238E27FC236}">
                <a16:creationId xmlns:a16="http://schemas.microsoft.com/office/drawing/2014/main" id="{1BDA929E-8551-9A60-CE31-766D0CC0C5E8}"/>
              </a:ext>
            </a:extLst>
          </p:cNvPr>
          <p:cNvSpPr txBox="1"/>
          <p:nvPr/>
        </p:nvSpPr>
        <p:spPr>
          <a:xfrm>
            <a:off x="8141010" y="2549548"/>
            <a:ext cx="1357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NFS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Server</a:t>
            </a: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BA9E3E3B-F2DB-DF89-9704-BFCDA32EA544}"/>
              </a:ext>
            </a:extLst>
          </p:cNvPr>
          <p:cNvSpPr txBox="1"/>
          <p:nvPr/>
        </p:nvSpPr>
        <p:spPr>
          <a:xfrm>
            <a:off x="4062240" y="2549548"/>
            <a:ext cx="1357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Kubernetes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ea typeface="G마켓 산스 TTF Bold" panose="02000000000000000000" pitchFamily="2" charset="-127"/>
            </a:endParaRPr>
          </a:p>
        </p:txBody>
      </p:sp>
      <p:sp>
        <p:nvSpPr>
          <p:cNvPr id="13" name="TextBox 53">
            <a:extLst>
              <a:ext uri="{FF2B5EF4-FFF2-40B4-BE49-F238E27FC236}">
                <a16:creationId xmlns:a16="http://schemas.microsoft.com/office/drawing/2014/main" id="{63AAEC44-B33A-C77B-56C0-AB1606E15586}"/>
              </a:ext>
            </a:extLst>
          </p:cNvPr>
          <p:cNvSpPr txBox="1"/>
          <p:nvPr/>
        </p:nvSpPr>
        <p:spPr>
          <a:xfrm>
            <a:off x="5983431" y="2549548"/>
            <a:ext cx="172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Local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Server</a:t>
            </a:r>
          </a:p>
        </p:txBody>
      </p:sp>
      <p:sp>
        <p:nvSpPr>
          <p:cNvPr id="14" name="TextBox 53">
            <a:extLst>
              <a:ext uri="{FF2B5EF4-FFF2-40B4-BE49-F238E27FC236}">
                <a16:creationId xmlns:a16="http://schemas.microsoft.com/office/drawing/2014/main" id="{6F16FC2C-376E-1B21-55BE-FD0D56F3D046}"/>
              </a:ext>
            </a:extLst>
          </p:cNvPr>
          <p:cNvSpPr txBox="1"/>
          <p:nvPr/>
        </p:nvSpPr>
        <p:spPr>
          <a:xfrm>
            <a:off x="9935959" y="2549548"/>
            <a:ext cx="202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Container Registry</a:t>
            </a:r>
          </a:p>
        </p:txBody>
      </p:sp>
      <p:sp>
        <p:nvSpPr>
          <p:cNvPr id="15" name="TextBox 53">
            <a:extLst>
              <a:ext uri="{FF2B5EF4-FFF2-40B4-BE49-F238E27FC236}">
                <a16:creationId xmlns:a16="http://schemas.microsoft.com/office/drawing/2014/main" id="{0FFD054A-E484-F545-EEF0-0256BA279C3D}"/>
              </a:ext>
            </a:extLst>
          </p:cNvPr>
          <p:cNvSpPr txBox="1"/>
          <p:nvPr/>
        </p:nvSpPr>
        <p:spPr>
          <a:xfrm>
            <a:off x="1968445" y="2549548"/>
            <a:ext cx="1357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ea typeface="G마켓 산스 TTF Bold" panose="02000000000000000000" pitchFamily="2" charset="-127"/>
              </a:rPr>
              <a:t>Jenkins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8C7F01-2321-26B7-8F4A-C015D9AA81A0}"/>
              </a:ext>
            </a:extLst>
          </p:cNvPr>
          <p:cNvCxnSpPr>
            <a:cxnSpLocks/>
          </p:cNvCxnSpPr>
          <p:nvPr/>
        </p:nvCxnSpPr>
        <p:spPr>
          <a:xfrm flipH="1">
            <a:off x="2640851" y="2812686"/>
            <a:ext cx="977" cy="3621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334748-198A-30F1-335D-BA8A68A90AFF}"/>
              </a:ext>
            </a:extLst>
          </p:cNvPr>
          <p:cNvCxnSpPr>
            <a:cxnSpLocks/>
          </p:cNvCxnSpPr>
          <p:nvPr/>
        </p:nvCxnSpPr>
        <p:spPr>
          <a:xfrm flipH="1">
            <a:off x="4737705" y="2812685"/>
            <a:ext cx="977" cy="3621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EB3809-E311-2561-B7BF-8EBE43D4D03C}"/>
              </a:ext>
            </a:extLst>
          </p:cNvPr>
          <p:cNvCxnSpPr>
            <a:cxnSpLocks/>
          </p:cNvCxnSpPr>
          <p:nvPr/>
        </p:nvCxnSpPr>
        <p:spPr>
          <a:xfrm flipH="1">
            <a:off x="6834559" y="2812684"/>
            <a:ext cx="977" cy="3621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F51BC7C-8D9A-66E7-7501-16FD66BD451D}"/>
              </a:ext>
            </a:extLst>
          </p:cNvPr>
          <p:cNvCxnSpPr>
            <a:cxnSpLocks/>
          </p:cNvCxnSpPr>
          <p:nvPr/>
        </p:nvCxnSpPr>
        <p:spPr>
          <a:xfrm flipH="1">
            <a:off x="8931413" y="2812683"/>
            <a:ext cx="977" cy="3621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9A8BC11-28A7-6515-F30C-6331A7C4FFCE}"/>
              </a:ext>
            </a:extLst>
          </p:cNvPr>
          <p:cNvCxnSpPr>
            <a:cxnSpLocks/>
          </p:cNvCxnSpPr>
          <p:nvPr/>
        </p:nvCxnSpPr>
        <p:spPr>
          <a:xfrm flipH="1">
            <a:off x="11028267" y="2812682"/>
            <a:ext cx="977" cy="3621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20">
            <a:extLst>
              <a:ext uri="{FF2B5EF4-FFF2-40B4-BE49-F238E27FC236}">
                <a16:creationId xmlns:a16="http://schemas.microsoft.com/office/drawing/2014/main" id="{364648DD-33CB-2789-07A4-EFE7CA418B9C}"/>
              </a:ext>
            </a:extLst>
          </p:cNvPr>
          <p:cNvSpPr txBox="1">
            <a:spLocks/>
          </p:cNvSpPr>
          <p:nvPr/>
        </p:nvSpPr>
        <p:spPr>
          <a:xfrm>
            <a:off x="594994" y="753745"/>
            <a:ext cx="4068173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latin typeface="G마켓 산스 TTF Bold" charset="0"/>
                <a:ea typeface="G마켓 산스 TTF Bold" charset="0"/>
              </a:rPr>
              <a:t>자동화 동작 과정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latin typeface="G마켓 산스 TTF Bold" charset="0"/>
              <a:ea typeface="G마켓 산스 TTF Bold" charset="0"/>
            </a:endParaRPr>
          </a:p>
        </p:txBody>
      </p:sp>
      <p:sp>
        <p:nvSpPr>
          <p:cNvPr id="33" name="텍스트 상자 16">
            <a:extLst>
              <a:ext uri="{FF2B5EF4-FFF2-40B4-BE49-F238E27FC236}">
                <a16:creationId xmlns:a16="http://schemas.microsoft.com/office/drawing/2014/main" id="{AACB2355-8BF7-378B-FA86-A0ABB1E89E53}"/>
              </a:ext>
            </a:extLst>
          </p:cNvPr>
          <p:cNvSpPr txBox="1">
            <a:spLocks/>
          </p:cNvSpPr>
          <p:nvPr/>
        </p:nvSpPr>
        <p:spPr>
          <a:xfrm>
            <a:off x="601345" y="177800"/>
            <a:ext cx="1463862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2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주요 기능 설명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6EF0EE-57A8-BC77-C56A-DE7A8742BDA6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E17C44-AB7C-6100-F6B8-EC7C1411CACC}"/>
              </a:ext>
            </a:extLst>
          </p:cNvPr>
          <p:cNvGrpSpPr/>
          <p:nvPr/>
        </p:nvGrpSpPr>
        <p:grpSpPr>
          <a:xfrm>
            <a:off x="2633695" y="3077743"/>
            <a:ext cx="4201840" cy="338554"/>
            <a:chOff x="2633695" y="3077743"/>
            <a:chExt cx="4201840" cy="3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C891306-A8ED-CB35-B7AB-B6081FC17595}"/>
                </a:ext>
              </a:extLst>
            </p:cNvPr>
            <p:cNvSpPr/>
            <p:nvPr/>
          </p:nvSpPr>
          <p:spPr>
            <a:xfrm>
              <a:off x="2633695" y="3110934"/>
              <a:ext cx="4201840" cy="25433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17781B-6340-D8BB-0E32-499B7351ECEB}"/>
                </a:ext>
              </a:extLst>
            </p:cNvPr>
            <p:cNvSpPr txBox="1"/>
            <p:nvPr/>
          </p:nvSpPr>
          <p:spPr>
            <a:xfrm>
              <a:off x="2710997" y="3077743"/>
              <a:ext cx="1574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 err="1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Yaml</a:t>
              </a:r>
              <a:r>
                <a:rPr kumimoji="1" lang="en-US" altLang="ko-Kore-KR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 </a:t>
              </a:r>
              <a:r>
                <a:rPr kumimoji="1" lang="ko-KR" altLang="en-US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파일 생성</a:t>
              </a:r>
              <a:endParaRPr kumimoji="1" lang="ko-Kore-KR" altLang="en-US" sz="1600" dirty="0">
                <a:solidFill>
                  <a:srgbClr val="326CE5"/>
                </a:solidFill>
                <a:latin typeface="+mj-lt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5AB8A4B-E06A-C0F5-38D6-F774DF335EE5}"/>
                </a:ext>
              </a:extLst>
            </p:cNvPr>
            <p:cNvCxnSpPr>
              <a:cxnSpLocks/>
              <a:stCxn id="35" idx="3"/>
              <a:endCxn id="26" idx="3"/>
            </p:cNvCxnSpPr>
            <p:nvPr/>
          </p:nvCxnSpPr>
          <p:spPr>
            <a:xfrm flipV="1">
              <a:off x="4285314" y="3238100"/>
              <a:ext cx="2550221" cy="8920"/>
            </a:xfrm>
            <a:prstGeom prst="straightConnector1">
              <a:avLst/>
            </a:prstGeom>
            <a:ln w="28575">
              <a:solidFill>
                <a:srgbClr val="326C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B67CAE-EA71-51C8-4255-19CB7C2A3B15}"/>
              </a:ext>
            </a:extLst>
          </p:cNvPr>
          <p:cNvGrpSpPr/>
          <p:nvPr/>
        </p:nvGrpSpPr>
        <p:grpSpPr>
          <a:xfrm>
            <a:off x="2633694" y="3458664"/>
            <a:ext cx="6286127" cy="338554"/>
            <a:chOff x="2633694" y="3458664"/>
            <a:chExt cx="6286127" cy="33855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61E265-2EB9-8009-E6AE-4185F3F635B9}"/>
                </a:ext>
              </a:extLst>
            </p:cNvPr>
            <p:cNvSpPr/>
            <p:nvPr/>
          </p:nvSpPr>
          <p:spPr>
            <a:xfrm>
              <a:off x="2633694" y="3498380"/>
              <a:ext cx="6286127" cy="255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91AC76-2AB5-1E39-8783-2ED4982228F8}"/>
                </a:ext>
              </a:extLst>
            </p:cNvPr>
            <p:cNvSpPr txBox="1"/>
            <p:nvPr/>
          </p:nvSpPr>
          <p:spPr>
            <a:xfrm>
              <a:off x="2704772" y="3458664"/>
              <a:ext cx="2152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 err="1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Volum</a:t>
              </a:r>
              <a:r>
                <a:rPr kumimoji="1" lang="ko-KR" altLang="en-US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 디렉토리 생성</a:t>
              </a:r>
              <a:endParaRPr kumimoji="1" lang="ko-Kore-KR" altLang="en-US" sz="1600" dirty="0">
                <a:solidFill>
                  <a:srgbClr val="326CE5"/>
                </a:solidFill>
                <a:latin typeface="+mj-lt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2D94973-4071-70F3-7C6B-570385BAE265}"/>
                </a:ext>
              </a:extLst>
            </p:cNvPr>
            <p:cNvCxnSpPr>
              <a:cxnSpLocks/>
              <a:stCxn id="37" idx="3"/>
              <a:endCxn id="27" idx="3"/>
            </p:cNvCxnSpPr>
            <p:nvPr/>
          </p:nvCxnSpPr>
          <p:spPr>
            <a:xfrm flipV="1">
              <a:off x="4857570" y="3626180"/>
              <a:ext cx="4062251" cy="1761"/>
            </a:xfrm>
            <a:prstGeom prst="straightConnector1">
              <a:avLst/>
            </a:prstGeom>
            <a:ln w="28575">
              <a:solidFill>
                <a:srgbClr val="326C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46F872-A5DE-779C-95EF-92443A060CA7}"/>
              </a:ext>
            </a:extLst>
          </p:cNvPr>
          <p:cNvGrpSpPr/>
          <p:nvPr/>
        </p:nvGrpSpPr>
        <p:grpSpPr>
          <a:xfrm>
            <a:off x="2648604" y="3829128"/>
            <a:ext cx="2086621" cy="338554"/>
            <a:chOff x="2648604" y="3829128"/>
            <a:chExt cx="2086621" cy="33855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736C55F-0E47-3FF7-F8A6-3F075B4892EE}"/>
                </a:ext>
              </a:extLst>
            </p:cNvPr>
            <p:cNvSpPr/>
            <p:nvPr/>
          </p:nvSpPr>
          <p:spPr>
            <a:xfrm>
              <a:off x="2667339" y="3887094"/>
              <a:ext cx="2067886" cy="26091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C37D82-002F-E868-A453-2D9AEE6C033A}"/>
                </a:ext>
              </a:extLst>
            </p:cNvPr>
            <p:cNvSpPr txBox="1"/>
            <p:nvPr/>
          </p:nvSpPr>
          <p:spPr>
            <a:xfrm>
              <a:off x="2648604" y="3829128"/>
              <a:ext cx="1783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Namespace </a:t>
              </a:r>
              <a:r>
                <a:rPr kumimoji="1" lang="ko-KR" altLang="en-US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rPr>
                <a:t>생성</a:t>
              </a:r>
              <a:endParaRPr kumimoji="1" lang="ko-Kore-KR" altLang="en-US" sz="1600" dirty="0">
                <a:solidFill>
                  <a:srgbClr val="326CE5"/>
                </a:solidFill>
                <a:latin typeface="+mj-lt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FD98C1B-87A7-B8A7-031B-AC2FE1F87BC6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>
              <a:off x="4307395" y="4017552"/>
              <a:ext cx="427830" cy="0"/>
            </a:xfrm>
            <a:prstGeom prst="straightConnector1">
              <a:avLst/>
            </a:prstGeom>
            <a:ln w="28575">
              <a:solidFill>
                <a:srgbClr val="326C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5C1F595-3B0E-3853-9B69-198C0A29658D}"/>
              </a:ext>
            </a:extLst>
          </p:cNvPr>
          <p:cNvGrpSpPr/>
          <p:nvPr/>
        </p:nvGrpSpPr>
        <p:grpSpPr>
          <a:xfrm>
            <a:off x="2633694" y="4223099"/>
            <a:ext cx="8406163" cy="1115834"/>
            <a:chOff x="2633694" y="4223099"/>
            <a:chExt cx="8406163" cy="111583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750C79-95A2-825A-1A80-DB227FEF2B59}"/>
                </a:ext>
              </a:extLst>
            </p:cNvPr>
            <p:cNvGrpSpPr/>
            <p:nvPr/>
          </p:nvGrpSpPr>
          <p:grpSpPr>
            <a:xfrm>
              <a:off x="2633695" y="4223099"/>
              <a:ext cx="8406162" cy="338554"/>
              <a:chOff x="2633695" y="4223099"/>
              <a:chExt cx="8406162" cy="338554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46AD678-F6F8-2D0C-BB21-9B5CF8C5E257}"/>
                  </a:ext>
                </a:extLst>
              </p:cNvPr>
              <p:cNvSpPr/>
              <p:nvPr/>
            </p:nvSpPr>
            <p:spPr>
              <a:xfrm>
                <a:off x="2633695" y="4275810"/>
                <a:ext cx="8406162" cy="2556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C71A43-91EB-0E87-A9FA-C9938F745298}"/>
                  </a:ext>
                </a:extLst>
              </p:cNvPr>
              <p:cNvSpPr txBox="1"/>
              <p:nvPr/>
            </p:nvSpPr>
            <p:spPr>
              <a:xfrm>
                <a:off x="2667175" y="4223099"/>
                <a:ext cx="1395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>
                    <a:solidFill>
                      <a:srgbClr val="326CE5"/>
                    </a:solidFill>
                    <a:latin typeface="+mj-lt"/>
                    <a:ea typeface="나눔스퀘어_ac Bold" panose="020B0600000101010101" pitchFamily="50" charset="-127"/>
                  </a:rPr>
                  <a:t>Docker login</a:t>
                </a:r>
              </a:p>
            </p:txBody>
          </p: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91BF49C5-59DE-5067-586E-176314071259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4062240" y="4403610"/>
                <a:ext cx="6977617" cy="8782"/>
              </a:xfrm>
              <a:prstGeom prst="straightConnector1">
                <a:avLst/>
              </a:prstGeom>
              <a:ln w="28575">
                <a:solidFill>
                  <a:srgbClr val="326CE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7AB75F-D65D-3DF5-A5AD-1A4BC1853407}"/>
                </a:ext>
              </a:extLst>
            </p:cNvPr>
            <p:cNvGrpSpPr/>
            <p:nvPr/>
          </p:nvGrpSpPr>
          <p:grpSpPr>
            <a:xfrm>
              <a:off x="2633694" y="4617704"/>
              <a:ext cx="8382983" cy="721229"/>
              <a:chOff x="2633694" y="4617704"/>
              <a:chExt cx="8382983" cy="721229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8C0C367-8894-A78B-D1DC-A4FEB1CDEE8B}"/>
                  </a:ext>
                </a:extLst>
              </p:cNvPr>
              <p:cNvSpPr/>
              <p:nvPr/>
            </p:nvSpPr>
            <p:spPr>
              <a:xfrm>
                <a:off x="2633694" y="4664525"/>
                <a:ext cx="4190251" cy="2556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8477D84-FB74-E35F-B247-C71D037815A7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>
                <a:off x="4939825" y="4792325"/>
                <a:ext cx="1884120" cy="0"/>
              </a:xfrm>
              <a:prstGeom prst="straightConnector1">
                <a:avLst/>
              </a:prstGeom>
              <a:ln w="28575">
                <a:solidFill>
                  <a:srgbClr val="326CE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7FCBB7C-D760-E334-0F8E-27D4412A2A78}"/>
                  </a:ext>
                </a:extLst>
              </p:cNvPr>
              <p:cNvSpPr/>
              <p:nvPr/>
            </p:nvSpPr>
            <p:spPr>
              <a:xfrm>
                <a:off x="4735366" y="5053240"/>
                <a:ext cx="6281311" cy="2556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6E4CA0-92C9-900C-33B4-0EB4D9B300AF}"/>
                  </a:ext>
                </a:extLst>
              </p:cNvPr>
              <p:cNvSpPr txBox="1"/>
              <p:nvPr/>
            </p:nvSpPr>
            <p:spPr>
              <a:xfrm>
                <a:off x="4703214" y="5000379"/>
                <a:ext cx="1393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>
                    <a:solidFill>
                      <a:srgbClr val="326CE5"/>
                    </a:solidFill>
                    <a:latin typeface="+mj-lt"/>
                    <a:ea typeface="나눔스퀘어_ac Bold" panose="020B0600000101010101" pitchFamily="50" charset="-127"/>
                  </a:rPr>
                  <a:t>Docker Push</a:t>
                </a:r>
                <a:endParaRPr kumimoji="1" lang="ko-Kore-KR" altLang="en-US" sz="1600" dirty="0">
                  <a:solidFill>
                    <a:srgbClr val="326CE5"/>
                  </a:solidFill>
                  <a:latin typeface="+mj-lt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CCB5AFEF-55CB-50D3-0C59-6CE80FA427DC}"/>
                  </a:ext>
                </a:extLst>
              </p:cNvPr>
              <p:cNvCxnSpPr>
                <a:cxnSpLocks/>
                <a:endCxn id="46" idx="3"/>
              </p:cNvCxnSpPr>
              <p:nvPr/>
            </p:nvCxnSpPr>
            <p:spPr>
              <a:xfrm>
                <a:off x="6097188" y="5181040"/>
                <a:ext cx="4919489" cy="0"/>
              </a:xfrm>
              <a:prstGeom prst="straightConnector1">
                <a:avLst/>
              </a:prstGeom>
              <a:ln w="28575">
                <a:solidFill>
                  <a:srgbClr val="326CE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AF40C84-A365-F382-7577-C590AA60D38C}"/>
                  </a:ext>
                </a:extLst>
              </p:cNvPr>
              <p:cNvSpPr txBox="1"/>
              <p:nvPr/>
            </p:nvSpPr>
            <p:spPr>
              <a:xfrm>
                <a:off x="2654153" y="4617704"/>
                <a:ext cx="23892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 err="1">
                    <a:solidFill>
                      <a:srgbClr val="326CE5"/>
                    </a:solidFill>
                    <a:latin typeface="+mj-lt"/>
                    <a:ea typeface="나눔스퀘어_ac Bold" panose="020B0600000101010101" pitchFamily="50" charset="-127"/>
                  </a:rPr>
                  <a:t>Dockerfile</a:t>
                </a:r>
                <a:r>
                  <a:rPr kumimoji="1" lang="en-US" altLang="ko-Kore-KR" sz="1600" dirty="0">
                    <a:solidFill>
                      <a:srgbClr val="326CE5"/>
                    </a:solidFill>
                    <a:latin typeface="+mj-lt"/>
                    <a:ea typeface="나눔스퀘어_ac Bold" panose="020B0600000101010101" pitchFamily="50" charset="-127"/>
                  </a:rPr>
                  <a:t> Build &amp; Tag</a:t>
                </a: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9FDC10-72B9-F51D-0BD4-4E86F4E47EF6}"/>
              </a:ext>
            </a:extLst>
          </p:cNvPr>
          <p:cNvGrpSpPr/>
          <p:nvPr/>
        </p:nvGrpSpPr>
        <p:grpSpPr>
          <a:xfrm>
            <a:off x="2278774" y="5401134"/>
            <a:ext cx="8965879" cy="726613"/>
            <a:chOff x="2278774" y="5401134"/>
            <a:chExt cx="8965879" cy="7266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68C88EA-80F2-135A-7831-9D046E975EE2}"/>
                </a:ext>
              </a:extLst>
            </p:cNvPr>
            <p:cNvGrpSpPr/>
            <p:nvPr/>
          </p:nvGrpSpPr>
          <p:grpSpPr>
            <a:xfrm>
              <a:off x="4741162" y="5401134"/>
              <a:ext cx="6503491" cy="726613"/>
              <a:chOff x="4741162" y="5401134"/>
              <a:chExt cx="6503491" cy="726613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84C0B3A-A658-6703-0B07-17FE34599D8C}"/>
                  </a:ext>
                </a:extLst>
              </p:cNvPr>
              <p:cNvSpPr/>
              <p:nvPr/>
            </p:nvSpPr>
            <p:spPr>
              <a:xfrm>
                <a:off x="4757092" y="5441955"/>
                <a:ext cx="2096853" cy="2556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418B97-6DA1-8DEA-AF66-B708932F5C5A}"/>
                  </a:ext>
                </a:extLst>
              </p:cNvPr>
              <p:cNvSpPr/>
              <p:nvPr/>
            </p:nvSpPr>
            <p:spPr>
              <a:xfrm>
                <a:off x="4741162" y="5830670"/>
                <a:ext cx="6298695" cy="2556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F21996A5-80C7-36A0-9A6C-B3C0DA567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53275" y="5569754"/>
                <a:ext cx="551872" cy="0"/>
              </a:xfrm>
              <a:prstGeom prst="straightConnector1">
                <a:avLst/>
              </a:prstGeom>
              <a:ln w="28575">
                <a:solidFill>
                  <a:srgbClr val="DE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23FAFA-96AD-B4FB-C7F7-B1990A0050AE}"/>
                  </a:ext>
                </a:extLst>
              </p:cNvPr>
              <p:cNvSpPr txBox="1"/>
              <p:nvPr/>
            </p:nvSpPr>
            <p:spPr>
              <a:xfrm>
                <a:off x="5377546" y="5401134"/>
                <a:ext cx="1490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 err="1">
                    <a:solidFill>
                      <a:srgbClr val="DE0000"/>
                    </a:solidFill>
                    <a:latin typeface="+mj-lt"/>
                    <a:ea typeface="나눔스퀘어_ac Bold" panose="020B0600000101010101" pitchFamily="50" charset="-127"/>
                  </a:rPr>
                  <a:t>Yaml</a:t>
                </a:r>
                <a:r>
                  <a:rPr kumimoji="1" lang="ko-KR" altLang="en-US" sz="1600" dirty="0">
                    <a:solidFill>
                      <a:srgbClr val="DE0000"/>
                    </a:solidFill>
                    <a:latin typeface="+mj-lt"/>
                    <a:ea typeface="나눔스퀘어_ac Bold" panose="020B0600000101010101" pitchFamily="50" charset="-127"/>
                  </a:rPr>
                  <a:t> 파일</a:t>
                </a:r>
                <a:r>
                  <a:rPr kumimoji="1" lang="en-US" altLang="ko-Kore-KR" sz="1600" dirty="0">
                    <a:solidFill>
                      <a:srgbClr val="DE0000"/>
                    </a:solidFill>
                    <a:latin typeface="+mj-lt"/>
                    <a:ea typeface="나눔스퀘어_ac Bold" panose="020B0600000101010101" pitchFamily="50" charset="-127"/>
                  </a:rPr>
                  <a:t> </a:t>
                </a:r>
                <a:r>
                  <a:rPr kumimoji="1" lang="ko-KR" altLang="en-US" sz="1600" dirty="0">
                    <a:solidFill>
                      <a:srgbClr val="DE0000"/>
                    </a:solidFill>
                    <a:latin typeface="+mj-lt"/>
                    <a:ea typeface="나눔스퀘어_ac Bold" panose="020B0600000101010101" pitchFamily="50" charset="-127"/>
                  </a:rPr>
                  <a:t>실행</a:t>
                </a:r>
                <a:endParaRPr kumimoji="1" lang="ko-Kore-KR" altLang="en-US" sz="1600" dirty="0">
                  <a:solidFill>
                    <a:srgbClr val="DE0000"/>
                  </a:solidFill>
                  <a:latin typeface="+mj-lt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C3BB54-41DF-1F99-3DD7-CDAC680131D0}"/>
                  </a:ext>
                </a:extLst>
              </p:cNvPr>
              <p:cNvSpPr txBox="1"/>
              <p:nvPr/>
            </p:nvSpPr>
            <p:spPr>
              <a:xfrm>
                <a:off x="9835091" y="5789193"/>
                <a:ext cx="14095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600" dirty="0">
                    <a:solidFill>
                      <a:srgbClr val="DE0000"/>
                    </a:solidFill>
                    <a:latin typeface="+mj-lt"/>
                    <a:ea typeface="나눔스퀘어_ac Bold" panose="020B0600000101010101" pitchFamily="50" charset="-127"/>
                  </a:rPr>
                  <a:t>Image Pull</a:t>
                </a:r>
                <a:endParaRPr kumimoji="1" lang="ko-Kore-KR" altLang="en-US" sz="1600" dirty="0">
                  <a:solidFill>
                    <a:srgbClr val="DE0000"/>
                  </a:solidFill>
                  <a:latin typeface="+mj-lt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766D9DCB-37CC-50C2-008D-458F1620C6A1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 flipH="1" flipV="1">
                <a:off x="4741162" y="5958470"/>
                <a:ext cx="5093929" cy="9427"/>
              </a:xfrm>
              <a:prstGeom prst="straightConnector1">
                <a:avLst/>
              </a:prstGeom>
              <a:ln w="28575">
                <a:solidFill>
                  <a:srgbClr val="DE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164AE06-41FC-FE99-D220-501D69B22292}"/>
                </a:ext>
              </a:extLst>
            </p:cNvPr>
            <p:cNvSpPr txBox="1"/>
            <p:nvPr/>
          </p:nvSpPr>
          <p:spPr>
            <a:xfrm>
              <a:off x="2278774" y="5625299"/>
              <a:ext cx="2788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b="1" dirty="0" err="1">
                  <a:latin typeface="+mj-lt"/>
                  <a:ea typeface="나눔스퀘어_ac ExtraBold" panose="020B0600000101010101" pitchFamily="50" charset="-127"/>
                </a:rPr>
                <a:t>Kubectl</a:t>
              </a:r>
              <a:r>
                <a:rPr kumimoji="1" lang="en-US" altLang="ko-Kore-KR" sz="2000" b="1" dirty="0">
                  <a:latin typeface="+mj-lt"/>
                  <a:ea typeface="나눔스퀘어_ac ExtraBold" panose="020B0600000101010101" pitchFamily="50" charset="-127"/>
                </a:rPr>
                <a:t> Create</a:t>
              </a:r>
              <a:endParaRPr kumimoji="1" lang="ko-Kore-KR" altLang="en-US" sz="2000" b="1" dirty="0">
                <a:latin typeface="+mj-lt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EF7F38-1933-9DDF-BC31-F862650C3531}"/>
              </a:ext>
            </a:extLst>
          </p:cNvPr>
          <p:cNvGrpSpPr/>
          <p:nvPr/>
        </p:nvGrpSpPr>
        <p:grpSpPr>
          <a:xfrm>
            <a:off x="212126" y="2905586"/>
            <a:ext cx="1917459" cy="809752"/>
            <a:chOff x="212126" y="2905586"/>
            <a:chExt cx="1917459" cy="80975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AD0E355-C4F7-A756-CBBB-D41779E5646E}"/>
                </a:ext>
              </a:extLst>
            </p:cNvPr>
            <p:cNvSpPr txBox="1"/>
            <p:nvPr/>
          </p:nvSpPr>
          <p:spPr>
            <a:xfrm>
              <a:off x="961778" y="3079441"/>
              <a:ext cx="1167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latin typeface="+mj-lt"/>
                  <a:ea typeface="나눔스퀘어_ac Bold" panose="020B0600000101010101" pitchFamily="50" charset="-127"/>
                </a:rPr>
                <a:t>Webhook</a:t>
              </a:r>
              <a:endParaRPr kumimoji="1" lang="ko-Kore-KR" altLang="en-US" sz="1600" dirty="0">
                <a:latin typeface="+mj-lt"/>
                <a:ea typeface="나눔스퀘어_ac 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08ED674-F4E5-BAE1-F1E2-0FEEEA60EB3A}"/>
                </a:ext>
              </a:extLst>
            </p:cNvPr>
            <p:cNvGrpSpPr/>
            <p:nvPr/>
          </p:nvGrpSpPr>
          <p:grpSpPr>
            <a:xfrm>
              <a:off x="212126" y="2905586"/>
              <a:ext cx="1826579" cy="809752"/>
              <a:chOff x="212126" y="2905586"/>
              <a:chExt cx="1826579" cy="809752"/>
            </a:xfrm>
          </p:grpSpPr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1E36F96B-4DDD-2D38-D1B5-5351C0C93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6376" y="3431712"/>
                <a:ext cx="1042329" cy="64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2" descr="깃허브 - 위키백과, 우리 모두의 백과사전">
                <a:extLst>
                  <a:ext uri="{FF2B5EF4-FFF2-40B4-BE49-F238E27FC236}">
                    <a16:creationId xmlns:a16="http://schemas.microsoft.com/office/drawing/2014/main" id="{5DCC03B6-9DFB-FA44-63DE-2F967F71A1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126" y="2905586"/>
                <a:ext cx="784260" cy="809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07369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848669E-70DF-5736-D932-7C1C1A755BA6}"/>
              </a:ext>
            </a:extLst>
          </p:cNvPr>
          <p:cNvSpPr/>
          <p:nvPr/>
        </p:nvSpPr>
        <p:spPr>
          <a:xfrm>
            <a:off x="3289749" y="1764255"/>
            <a:ext cx="4923778" cy="4690333"/>
          </a:xfrm>
          <a:prstGeom prst="rect">
            <a:avLst/>
          </a:prstGeom>
          <a:solidFill>
            <a:srgbClr val="1C4FBA">
              <a:alpha val="10000"/>
            </a:srgbClr>
          </a:solidFill>
          <a:ln>
            <a:solidFill>
              <a:srgbClr val="1C4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4ACBBF0-7863-6257-6F61-5C3BBEEEF944}"/>
              </a:ext>
            </a:extLst>
          </p:cNvPr>
          <p:cNvSpPr/>
          <p:nvPr/>
        </p:nvSpPr>
        <p:spPr>
          <a:xfrm>
            <a:off x="8337176" y="1764255"/>
            <a:ext cx="2977201" cy="4690333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0145C71F-C584-CDFF-BBE3-1095D56FB0F3}"/>
              </a:ext>
            </a:extLst>
          </p:cNvPr>
          <p:cNvSpPr/>
          <p:nvPr/>
        </p:nvSpPr>
        <p:spPr>
          <a:xfrm>
            <a:off x="591854" y="3142534"/>
            <a:ext cx="2485496" cy="2028871"/>
          </a:xfrm>
          <a:prstGeom prst="roundRect">
            <a:avLst>
              <a:gd name="adj" fmla="val 30983"/>
            </a:avLst>
          </a:prstGeom>
          <a:solidFill>
            <a:srgbClr val="4659E2">
              <a:alpha val="8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7583B6B-447E-33EB-8EE4-C7EF80131FE6}"/>
              </a:ext>
            </a:extLst>
          </p:cNvPr>
          <p:cNvCxnSpPr>
            <a:cxnSpLocks/>
          </p:cNvCxnSpPr>
          <p:nvPr/>
        </p:nvCxnSpPr>
        <p:spPr>
          <a:xfrm>
            <a:off x="9118644" y="2189413"/>
            <a:ext cx="0" cy="4090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7433F48-AC92-BDCF-CA70-79E0F22F9E6E}"/>
              </a:ext>
            </a:extLst>
          </p:cNvPr>
          <p:cNvCxnSpPr>
            <a:cxnSpLocks/>
          </p:cNvCxnSpPr>
          <p:nvPr/>
        </p:nvCxnSpPr>
        <p:spPr>
          <a:xfrm>
            <a:off x="7451209" y="2189413"/>
            <a:ext cx="0" cy="4090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9B80AD04-664B-33CE-9B40-2E92EA56C24A}"/>
              </a:ext>
            </a:extLst>
          </p:cNvPr>
          <p:cNvCxnSpPr>
            <a:cxnSpLocks/>
          </p:cNvCxnSpPr>
          <p:nvPr/>
        </p:nvCxnSpPr>
        <p:spPr>
          <a:xfrm>
            <a:off x="5955896" y="2189413"/>
            <a:ext cx="0" cy="4090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825913F-7ACE-4EB4-3175-169ECC718D6F}"/>
              </a:ext>
            </a:extLst>
          </p:cNvPr>
          <p:cNvCxnSpPr>
            <a:cxnSpLocks/>
          </p:cNvCxnSpPr>
          <p:nvPr/>
        </p:nvCxnSpPr>
        <p:spPr>
          <a:xfrm>
            <a:off x="2610268" y="3903384"/>
            <a:ext cx="0" cy="829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59ED352-3B06-67A5-62C8-DD036BCCF509}"/>
              </a:ext>
            </a:extLst>
          </p:cNvPr>
          <p:cNvCxnSpPr>
            <a:cxnSpLocks/>
          </p:cNvCxnSpPr>
          <p:nvPr/>
        </p:nvCxnSpPr>
        <p:spPr>
          <a:xfrm>
            <a:off x="1061841" y="3903384"/>
            <a:ext cx="0" cy="829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상자 20"/>
          <p:cNvSpPr txBox="1">
            <a:spLocks/>
          </p:cNvSpPr>
          <p:nvPr/>
        </p:nvSpPr>
        <p:spPr>
          <a:xfrm>
            <a:off x="594994" y="753745"/>
            <a:ext cx="353718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latin typeface="G마켓 산스 TTF Bold" charset="0"/>
                <a:ea typeface="G마켓 산스 TTF Bold" charset="0"/>
              </a:rPr>
              <a:t>파드 생성 과정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" name="텍스트 상자 16">
            <a:extLst>
              <a:ext uri="{FF2B5EF4-FFF2-40B4-BE49-F238E27FC236}">
                <a16:creationId xmlns:a16="http://schemas.microsoft.com/office/drawing/2014/main" id="{2154B40F-767C-38F9-18D9-C49BF354BE46}"/>
              </a:ext>
            </a:extLst>
          </p:cNvPr>
          <p:cNvSpPr txBox="1">
            <a:spLocks/>
          </p:cNvSpPr>
          <p:nvPr/>
        </p:nvSpPr>
        <p:spPr>
          <a:xfrm>
            <a:off x="601345" y="177800"/>
            <a:ext cx="1463862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2</a:t>
            </a:r>
            <a:r>
              <a:rPr lang="ko-KR" altLang="en-US" sz="12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주요 기능 설명</a:t>
            </a:r>
            <a:endParaRPr lang="ko-KR" altLang="en-US" sz="1200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Montserrat SemiBold" charset="0"/>
              <a:ea typeface="G마켓 산스 TTF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A71DC5-CF1C-E5A0-4D2B-36C97B2B7634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82868A-B767-ADFE-2762-6A1EA7C5FF6F}"/>
              </a:ext>
            </a:extLst>
          </p:cNvPr>
          <p:cNvCxnSpPr>
            <a:cxnSpLocks/>
          </p:cNvCxnSpPr>
          <p:nvPr/>
        </p:nvCxnSpPr>
        <p:spPr>
          <a:xfrm>
            <a:off x="10436760" y="2189413"/>
            <a:ext cx="0" cy="4090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08427F-FE64-2B77-8DFF-D18B1262ED3F}"/>
              </a:ext>
            </a:extLst>
          </p:cNvPr>
          <p:cNvSpPr/>
          <p:nvPr/>
        </p:nvSpPr>
        <p:spPr>
          <a:xfrm>
            <a:off x="943864" y="4224313"/>
            <a:ext cx="235955" cy="531761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0CF27D-9DD1-C320-CD4D-BD1A2FED75A0}"/>
              </a:ext>
            </a:extLst>
          </p:cNvPr>
          <p:cNvSpPr/>
          <p:nvPr/>
        </p:nvSpPr>
        <p:spPr>
          <a:xfrm>
            <a:off x="2490163" y="4370385"/>
            <a:ext cx="235955" cy="369332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42ECB6-AC74-173C-9FE5-B71D5FAF1744}"/>
              </a:ext>
            </a:extLst>
          </p:cNvPr>
          <p:cNvCxnSpPr>
            <a:cxnSpLocks/>
          </p:cNvCxnSpPr>
          <p:nvPr/>
        </p:nvCxnSpPr>
        <p:spPr>
          <a:xfrm>
            <a:off x="1179819" y="4431154"/>
            <a:ext cx="12883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BB532-5F82-C66D-7B2C-7F1FD9F17DF1}"/>
              </a:ext>
            </a:extLst>
          </p:cNvPr>
          <p:cNvSpPr/>
          <p:nvPr/>
        </p:nvSpPr>
        <p:spPr>
          <a:xfrm>
            <a:off x="5303032" y="1847325"/>
            <a:ext cx="1305727" cy="5325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Controller</a:t>
            </a:r>
            <a:br>
              <a:rPr lang="en-US" altLang="ko-KR" sz="1600" b="1"/>
            </a:br>
            <a:r>
              <a:rPr lang="en-US" altLang="ko-KR" sz="1600" b="1"/>
              <a:t>manager</a:t>
            </a:r>
            <a:endParaRPr lang="ko-KR" altLang="en-US" sz="1600" b="1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97AA97F-8688-EF35-8EBB-1FDE0B569839}"/>
              </a:ext>
            </a:extLst>
          </p:cNvPr>
          <p:cNvSpPr/>
          <p:nvPr/>
        </p:nvSpPr>
        <p:spPr>
          <a:xfrm>
            <a:off x="6802975" y="1847324"/>
            <a:ext cx="1305727" cy="532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scheduler</a:t>
            </a:r>
            <a:endParaRPr lang="ko-KR" altLang="en-US" sz="1600" b="1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EBBF891-0514-17DD-FF4F-24C27F205641}"/>
              </a:ext>
            </a:extLst>
          </p:cNvPr>
          <p:cNvSpPr/>
          <p:nvPr/>
        </p:nvSpPr>
        <p:spPr>
          <a:xfrm>
            <a:off x="8469021" y="1847324"/>
            <a:ext cx="1303830" cy="532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kubelet</a:t>
            </a:r>
            <a:endParaRPr lang="ko-KR" altLang="en-US" sz="1600" b="1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652923A-C8A0-5513-7C24-F745E8B4AD8A}"/>
              </a:ext>
            </a:extLst>
          </p:cNvPr>
          <p:cNvSpPr/>
          <p:nvPr/>
        </p:nvSpPr>
        <p:spPr>
          <a:xfrm>
            <a:off x="9781465" y="1847324"/>
            <a:ext cx="1303830" cy="532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docker</a:t>
            </a:r>
            <a:endParaRPr lang="ko-KR" altLang="en-US" sz="16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71549B-6886-2F8E-0BAF-49716FADB56C}"/>
              </a:ext>
            </a:extLst>
          </p:cNvPr>
          <p:cNvSpPr txBox="1"/>
          <p:nvPr/>
        </p:nvSpPr>
        <p:spPr>
          <a:xfrm>
            <a:off x="1449522" y="4100660"/>
            <a:ext cx="68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Write</a:t>
            </a:r>
            <a:endParaRPr lang="ko-KR" altLang="en-US" sz="16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5663058-335F-5E2E-9286-526B796B9704}"/>
              </a:ext>
            </a:extLst>
          </p:cNvPr>
          <p:cNvCxnSpPr>
            <a:cxnSpLocks/>
          </p:cNvCxnSpPr>
          <p:nvPr/>
        </p:nvCxnSpPr>
        <p:spPr>
          <a:xfrm>
            <a:off x="1179819" y="4669279"/>
            <a:ext cx="1288399" cy="0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4F073E34-726A-5702-5143-93CFA3ABDD76}"/>
              </a:ext>
            </a:extLst>
          </p:cNvPr>
          <p:cNvSpPr/>
          <p:nvPr/>
        </p:nvSpPr>
        <p:spPr>
          <a:xfrm>
            <a:off x="2261588" y="3652225"/>
            <a:ext cx="716249" cy="33546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etcd</a:t>
            </a:r>
            <a:endParaRPr lang="ko-KR" altLang="en-US" sz="1600" b="1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A358ADC2-AC85-8CCF-90F3-0BF08DC1EB72}"/>
              </a:ext>
            </a:extLst>
          </p:cNvPr>
          <p:cNvSpPr/>
          <p:nvPr/>
        </p:nvSpPr>
        <p:spPr>
          <a:xfrm>
            <a:off x="716547" y="3652225"/>
            <a:ext cx="716249" cy="33546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API</a:t>
            </a:r>
            <a:endParaRPr lang="ko-KR" altLang="en-US" sz="1600" b="1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574F96-BE28-182F-9FC3-14C80E3E1647}"/>
              </a:ext>
            </a:extLst>
          </p:cNvPr>
          <p:cNvSpPr txBox="1"/>
          <p:nvPr/>
        </p:nvSpPr>
        <p:spPr>
          <a:xfrm>
            <a:off x="5158222" y="1359157"/>
            <a:ext cx="10282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1C4FBA"/>
                </a:solidFill>
              </a:rPr>
              <a:t>Master</a:t>
            </a:r>
            <a:endParaRPr lang="ko-KR" altLang="en-US" sz="2000" b="1">
              <a:solidFill>
                <a:srgbClr val="1C4FBA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F2CE12-78FA-7720-4A8F-B9CB4E3D5FEE}"/>
              </a:ext>
            </a:extLst>
          </p:cNvPr>
          <p:cNvSpPr txBox="1"/>
          <p:nvPr/>
        </p:nvSpPr>
        <p:spPr>
          <a:xfrm>
            <a:off x="9287039" y="1359157"/>
            <a:ext cx="107747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D2A000"/>
                </a:solidFill>
              </a:rPr>
              <a:t>Worker</a:t>
            </a:r>
            <a:endParaRPr lang="ko-KR" altLang="en-US" sz="2000" b="1">
              <a:solidFill>
                <a:srgbClr val="D2A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45FE808-549F-7EAB-A046-7B998E20A954}"/>
              </a:ext>
            </a:extLst>
          </p:cNvPr>
          <p:cNvCxnSpPr>
            <a:cxnSpLocks/>
          </p:cNvCxnSpPr>
          <p:nvPr/>
        </p:nvCxnSpPr>
        <p:spPr>
          <a:xfrm>
            <a:off x="4381922" y="2189413"/>
            <a:ext cx="0" cy="4090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FE7DA9-873E-4E7F-C144-37BD8E9E99ED}"/>
              </a:ext>
            </a:extLst>
          </p:cNvPr>
          <p:cNvGrpSpPr/>
          <p:nvPr/>
        </p:nvGrpSpPr>
        <p:grpSpPr>
          <a:xfrm>
            <a:off x="4266059" y="2723654"/>
            <a:ext cx="1810247" cy="887201"/>
            <a:chOff x="4266059" y="2723654"/>
            <a:chExt cx="1810247" cy="8872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EC90CD-BED1-163B-5757-23B985E37C58}"/>
                </a:ext>
              </a:extLst>
            </p:cNvPr>
            <p:cNvSpPr/>
            <p:nvPr/>
          </p:nvSpPr>
          <p:spPr>
            <a:xfrm>
              <a:off x="5840351" y="2951443"/>
              <a:ext cx="235955" cy="511978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DB7ABBE-EE29-73F3-BA78-1005E01E110B}"/>
                </a:ext>
              </a:extLst>
            </p:cNvPr>
            <p:cNvSpPr/>
            <p:nvPr/>
          </p:nvSpPr>
          <p:spPr>
            <a:xfrm>
              <a:off x="4266059" y="3123147"/>
              <a:ext cx="235955" cy="487708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5DA17E2-E3D4-5BB0-8110-B7AA3D0FC732}"/>
                </a:ext>
              </a:extLst>
            </p:cNvPr>
            <p:cNvCxnSpPr>
              <a:cxnSpLocks/>
            </p:cNvCxnSpPr>
            <p:nvPr/>
          </p:nvCxnSpPr>
          <p:spPr>
            <a:xfrm>
              <a:off x="4381922" y="3028361"/>
              <a:ext cx="145842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BF78C17-C20F-7B09-03B8-1698D4B1A564}"/>
                </a:ext>
              </a:extLst>
            </p:cNvPr>
            <p:cNvCxnSpPr>
              <a:cxnSpLocks/>
            </p:cNvCxnSpPr>
            <p:nvPr/>
          </p:nvCxnSpPr>
          <p:spPr>
            <a:xfrm>
              <a:off x="4499901" y="3244261"/>
              <a:ext cx="1340450" cy="0"/>
            </a:xfrm>
            <a:prstGeom prst="straightConnector1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3D8C22-152E-AF28-DE40-84165142EBEB}"/>
                </a:ext>
              </a:extLst>
            </p:cNvPr>
            <p:cNvSpPr txBox="1"/>
            <p:nvPr/>
          </p:nvSpPr>
          <p:spPr>
            <a:xfrm>
              <a:off x="4538490" y="2723654"/>
              <a:ext cx="763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Watch</a:t>
              </a:r>
              <a:endParaRPr lang="ko-KR" altLang="en-US" sz="16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F2FCD0-E586-6CB2-8BC7-4804FD1D7EDC}"/>
              </a:ext>
            </a:extLst>
          </p:cNvPr>
          <p:cNvGrpSpPr/>
          <p:nvPr/>
        </p:nvGrpSpPr>
        <p:grpSpPr>
          <a:xfrm>
            <a:off x="4266058" y="3656033"/>
            <a:ext cx="3310191" cy="851571"/>
            <a:chOff x="4266058" y="3656033"/>
            <a:chExt cx="3310191" cy="851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CD6317-110A-5C0B-9FC8-3C41835CFDDF}"/>
                </a:ext>
              </a:extLst>
            </p:cNvPr>
            <p:cNvSpPr/>
            <p:nvPr/>
          </p:nvSpPr>
          <p:spPr>
            <a:xfrm>
              <a:off x="7340294" y="3960740"/>
              <a:ext cx="235955" cy="385117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0D3E2BF-16AB-1112-3366-06D3749F7DAB}"/>
                </a:ext>
              </a:extLst>
            </p:cNvPr>
            <p:cNvSpPr/>
            <p:nvPr/>
          </p:nvSpPr>
          <p:spPr>
            <a:xfrm>
              <a:off x="4266058" y="4075383"/>
              <a:ext cx="235955" cy="432221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30099D5-A63E-7EB5-9840-2DE3D1E242C1}"/>
                </a:ext>
              </a:extLst>
            </p:cNvPr>
            <p:cNvCxnSpPr>
              <a:cxnSpLocks/>
            </p:cNvCxnSpPr>
            <p:nvPr/>
          </p:nvCxnSpPr>
          <p:spPr>
            <a:xfrm>
              <a:off x="4381922" y="3960740"/>
              <a:ext cx="295837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571F7-377E-3D82-1B9D-8B974C027FB5}"/>
                </a:ext>
              </a:extLst>
            </p:cNvPr>
            <p:cNvSpPr txBox="1"/>
            <p:nvPr/>
          </p:nvSpPr>
          <p:spPr>
            <a:xfrm>
              <a:off x="4538489" y="3656033"/>
              <a:ext cx="232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Watch</a:t>
              </a:r>
              <a:endParaRPr lang="ko-KR" altLang="en-US" sz="1600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E6C8AE6-C1E1-321D-6C01-7EB6286528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2014" y="4188970"/>
              <a:ext cx="2838280" cy="0"/>
            </a:xfrm>
            <a:prstGeom prst="straightConnector1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D240D8-FDCA-096F-440A-8FA9085CA6B4}"/>
              </a:ext>
            </a:extLst>
          </p:cNvPr>
          <p:cNvGrpSpPr/>
          <p:nvPr/>
        </p:nvGrpSpPr>
        <p:grpSpPr>
          <a:xfrm>
            <a:off x="1386236" y="4718534"/>
            <a:ext cx="9168502" cy="1580366"/>
            <a:chOff x="1386236" y="4718534"/>
            <a:chExt cx="9168502" cy="1580366"/>
          </a:xfrm>
        </p:grpSpPr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A3304002-6581-D2DC-E098-83DB89A4AE29}"/>
                </a:ext>
              </a:extLst>
            </p:cNvPr>
            <p:cNvCxnSpPr>
              <a:cxnSpLocks/>
            </p:cNvCxnSpPr>
            <p:nvPr/>
          </p:nvCxnSpPr>
          <p:spPr>
            <a:xfrm>
              <a:off x="9148361" y="5312883"/>
              <a:ext cx="1170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06E235-30BA-5741-80AB-65CE0D20BEC7}"/>
                </a:ext>
              </a:extLst>
            </p:cNvPr>
            <p:cNvSpPr/>
            <p:nvPr/>
          </p:nvSpPr>
          <p:spPr>
            <a:xfrm>
              <a:off x="9006339" y="4764359"/>
              <a:ext cx="235955" cy="1136615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4A7B0D3-F7BC-3EB7-209D-3B7C4676481B}"/>
                </a:ext>
              </a:extLst>
            </p:cNvPr>
            <p:cNvSpPr/>
            <p:nvPr/>
          </p:nvSpPr>
          <p:spPr>
            <a:xfrm>
              <a:off x="10318783" y="5023241"/>
              <a:ext cx="235955" cy="614562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BACFBD8-8E14-D437-7CEF-5CA8415D5121}"/>
                </a:ext>
              </a:extLst>
            </p:cNvPr>
            <p:cNvSpPr txBox="1"/>
            <p:nvPr/>
          </p:nvSpPr>
          <p:spPr>
            <a:xfrm>
              <a:off x="9444522" y="4987964"/>
              <a:ext cx="792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Run</a:t>
              </a:r>
              <a:endParaRPr lang="ko-KR" altLang="en-US" sz="1600"/>
            </a:p>
          </p:txBody>
        </p:sp>
        <p:pic>
          <p:nvPicPr>
            <p:cNvPr id="1030" name="Picture 6" descr="Pod란? | devlog.akasai">
              <a:extLst>
                <a:ext uri="{FF2B5EF4-FFF2-40B4-BE49-F238E27FC236}">
                  <a16:creationId xmlns:a16="http://schemas.microsoft.com/office/drawing/2014/main" id="{0842BCA9-6F45-6EBF-A8A9-0CE54EEB2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236" y="5345004"/>
              <a:ext cx="977352" cy="95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33095F-A6CF-1324-2037-0655251B1E6C}"/>
                </a:ext>
              </a:extLst>
            </p:cNvPr>
            <p:cNvSpPr/>
            <p:nvPr/>
          </p:nvSpPr>
          <p:spPr>
            <a:xfrm>
              <a:off x="4263946" y="5565761"/>
              <a:ext cx="235955" cy="335116"/>
            </a:xfrm>
            <a:prstGeom prst="rect">
              <a:avLst/>
            </a:prstGeom>
            <a:solidFill>
              <a:srgbClr val="465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03276FC-C240-9EF3-1682-11C861EE01E4}"/>
                </a:ext>
              </a:extLst>
            </p:cNvPr>
            <p:cNvCxnSpPr>
              <a:cxnSpLocks/>
            </p:cNvCxnSpPr>
            <p:nvPr/>
          </p:nvCxnSpPr>
          <p:spPr>
            <a:xfrm>
              <a:off x="4391778" y="5023241"/>
              <a:ext cx="46145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6414B4-78B5-0A33-D52F-BEFB78A74739}"/>
                </a:ext>
              </a:extLst>
            </p:cNvPr>
            <p:cNvSpPr txBox="1"/>
            <p:nvPr/>
          </p:nvSpPr>
          <p:spPr>
            <a:xfrm>
              <a:off x="4538489" y="4718534"/>
              <a:ext cx="232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Watch</a:t>
              </a:r>
              <a:endParaRPr lang="ko-KR" altLang="en-US" sz="16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833DEBF-E4F9-2D7E-328F-3DBBAD106219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4499901" y="5733319"/>
              <a:ext cx="4506438" cy="0"/>
            </a:xfrm>
            <a:prstGeom prst="straightConnector1">
              <a:avLst/>
            </a:prstGeom>
            <a:ln w="19050">
              <a:prstDash val="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4B073FB-353F-71EA-D804-08012BDE1547}"/>
                </a:ext>
              </a:extLst>
            </p:cNvPr>
            <p:cNvCxnSpPr>
              <a:cxnSpLocks/>
            </p:cNvCxnSpPr>
            <p:nvPr/>
          </p:nvCxnSpPr>
          <p:spPr>
            <a:xfrm>
              <a:off x="2453640" y="5797867"/>
              <a:ext cx="1810306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5DF5765-E3BF-C1FA-3CA2-C34C8DE27221}"/>
              </a:ext>
            </a:extLst>
          </p:cNvPr>
          <p:cNvSpPr/>
          <p:nvPr/>
        </p:nvSpPr>
        <p:spPr>
          <a:xfrm>
            <a:off x="3738099" y="1846551"/>
            <a:ext cx="1305727" cy="532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API </a:t>
            </a:r>
            <a:br>
              <a:rPr lang="en-US" altLang="ko-KR" sz="1600" b="1"/>
            </a:br>
            <a:r>
              <a:rPr lang="en-US" altLang="ko-KR" sz="1600" b="1"/>
              <a:t>&amp; etcd</a:t>
            </a:r>
            <a:endParaRPr lang="ko-KR" altLang="en-US" sz="1600" b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700108-4929-8196-1C24-47D12AD012CC}"/>
              </a:ext>
            </a:extLst>
          </p:cNvPr>
          <p:cNvGrpSpPr/>
          <p:nvPr/>
        </p:nvGrpSpPr>
        <p:grpSpPr>
          <a:xfrm>
            <a:off x="1333276" y="1686595"/>
            <a:ext cx="3166625" cy="1279525"/>
            <a:chOff x="1333276" y="1686595"/>
            <a:chExt cx="3166625" cy="1279525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666797DD-13B9-F787-5DF9-6C4338105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276" y="1686595"/>
              <a:ext cx="1279525" cy="1279525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8FDEA25-DB1D-B581-7B18-DF0135C3B840}"/>
                </a:ext>
              </a:extLst>
            </p:cNvPr>
            <p:cNvGrpSpPr/>
            <p:nvPr/>
          </p:nvGrpSpPr>
          <p:grpSpPr>
            <a:xfrm>
              <a:off x="2460843" y="2371642"/>
              <a:ext cx="2039058" cy="430152"/>
              <a:chOff x="2460843" y="2371642"/>
              <a:chExt cx="2039058" cy="43015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0C6590-3910-3364-55DF-CB5C5EE5E19C}"/>
                  </a:ext>
                </a:extLst>
              </p:cNvPr>
              <p:cNvSpPr txBox="1"/>
              <p:nvPr/>
            </p:nvSpPr>
            <p:spPr>
              <a:xfrm>
                <a:off x="2467497" y="2371642"/>
                <a:ext cx="15153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/>
                  <a:t>kubectl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create</a:t>
                </a:r>
                <a:endParaRPr lang="ko-KR" altLang="en-US" sz="1600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3647B53-E75F-A43A-DDD0-C8B3CA65BD16}"/>
                  </a:ext>
                </a:extLst>
              </p:cNvPr>
              <p:cNvSpPr/>
              <p:nvPr/>
            </p:nvSpPr>
            <p:spPr>
              <a:xfrm>
                <a:off x="4263946" y="2544875"/>
                <a:ext cx="235955" cy="256919"/>
              </a:xfrm>
              <a:prstGeom prst="rect">
                <a:avLst/>
              </a:prstGeom>
              <a:solidFill>
                <a:srgbClr val="465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2087F41E-9460-3CC8-E005-CF03619D3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843" y="2673334"/>
                <a:ext cx="180310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7910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E1F21-AE12-A1A3-EB1E-5A173FC14BD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64836-C7CA-5432-11AB-5063F6FCC394}"/>
              </a:ext>
            </a:extLst>
          </p:cNvPr>
          <p:cNvSpPr txBox="1"/>
          <p:nvPr/>
        </p:nvSpPr>
        <p:spPr>
          <a:xfrm>
            <a:off x="6665417" y="987425"/>
            <a:ext cx="106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03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A65E1-68C7-BAA3-5221-EAC3765351FA}"/>
              </a:ext>
            </a:extLst>
          </p:cNvPr>
          <p:cNvSpPr/>
          <p:nvPr/>
        </p:nvSpPr>
        <p:spPr>
          <a:xfrm>
            <a:off x="6779717" y="1856348"/>
            <a:ext cx="269240" cy="53975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39CBD-F763-E561-747B-EFB4971E9C75}"/>
              </a:ext>
            </a:extLst>
          </p:cNvPr>
          <p:cNvSpPr txBox="1">
            <a:spLocks/>
          </p:cNvSpPr>
          <p:nvPr/>
        </p:nvSpPr>
        <p:spPr>
          <a:xfrm>
            <a:off x="6779717" y="2981874"/>
            <a:ext cx="3540125" cy="95615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실행화면 및 기능</a:t>
            </a:r>
            <a:endParaRPr lang="en-US" altLang="ko-KR" sz="2000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262632"/>
              </a:solidFill>
              <a:latin typeface="맑은 고딕" charset="0"/>
              <a:ea typeface="맑은 고딕" charset="0"/>
            </a:endParaRP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65A4D-DFAA-B612-424E-437D20B42F4B}"/>
              </a:ext>
            </a:extLst>
          </p:cNvPr>
          <p:cNvSpPr txBox="1"/>
          <p:nvPr/>
        </p:nvSpPr>
        <p:spPr>
          <a:xfrm>
            <a:off x="6725918" y="2264950"/>
            <a:ext cx="3285348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149872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123763-A656-30A8-31A0-6819A39D530C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559CD9-D7D3-9E79-2C8D-95108235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546526"/>
            <a:ext cx="9501188" cy="60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8C6E2-5C5F-8EB3-CAEE-7A572A8AD31C}"/>
              </a:ext>
            </a:extLst>
          </p:cNvPr>
          <p:cNvSpPr txBox="1"/>
          <p:nvPr/>
        </p:nvSpPr>
        <p:spPr>
          <a:xfrm>
            <a:off x="594995" y="753745"/>
            <a:ext cx="1396365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로그인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4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7" name="텍스트 상자 42">
            <a:extLst>
              <a:ext uri="{FF2B5EF4-FFF2-40B4-BE49-F238E27FC236}">
                <a16:creationId xmlns:a16="http://schemas.microsoft.com/office/drawing/2014/main" id="{53EA2E12-F847-823F-A277-BD70B8DE9DFA}"/>
              </a:ext>
            </a:extLst>
          </p:cNvPr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sp>
        <p:nvSpPr>
          <p:cNvPr id="8" name="도형 6">
            <a:extLst>
              <a:ext uri="{FF2B5EF4-FFF2-40B4-BE49-F238E27FC236}">
                <a16:creationId xmlns:a16="http://schemas.microsoft.com/office/drawing/2014/main" id="{CA1B9CF7-B168-1E7E-C2C9-2FA4601B1330}"/>
              </a:ext>
            </a:extLst>
          </p:cNvPr>
          <p:cNvSpPr>
            <a:spLocks/>
          </p:cNvSpPr>
          <p:nvPr/>
        </p:nvSpPr>
        <p:spPr>
          <a:xfrm>
            <a:off x="5929459" y="3505300"/>
            <a:ext cx="2243579" cy="6716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5" y="198120"/>
            <a:ext cx="5374640" cy="6504305"/>
          </a:xfrm>
          <a:prstGeom prst="rect">
            <a:avLst/>
          </a:prstGeom>
          <a:noFill/>
          <a:ln w="31750" cap="flat" cmpd="sng">
            <a:noFill/>
            <a:prstDash/>
            <a:round/>
          </a:ln>
        </p:spPr>
      </p:pic>
      <p:sp>
        <p:nvSpPr>
          <p:cNvPr id="3" name="도형 56"/>
          <p:cNvSpPr>
            <a:spLocks/>
          </p:cNvSpPr>
          <p:nvPr/>
        </p:nvSpPr>
        <p:spPr>
          <a:xfrm>
            <a:off x="3227070" y="158115"/>
            <a:ext cx="5372100" cy="652653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594995" y="753745"/>
            <a:ext cx="975360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메인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4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5" name="Rect 0"/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pic>
        <p:nvPicPr>
          <p:cNvPr id="67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05" y="487480"/>
            <a:ext cx="9648825" cy="6060440"/>
          </a:xfrm>
          <a:prstGeom prst="rect">
            <a:avLst/>
          </a:prstGeom>
          <a:noFill/>
        </p:spPr>
      </p:pic>
      <p:sp>
        <p:nvSpPr>
          <p:cNvPr id="68" name="도형 41"/>
          <p:cNvSpPr>
            <a:spLocks/>
          </p:cNvSpPr>
          <p:nvPr/>
        </p:nvSpPr>
        <p:spPr>
          <a:xfrm>
            <a:off x="2609215" y="842233"/>
            <a:ext cx="575310" cy="26543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9" name="도형 42"/>
          <p:cNvSpPr>
            <a:spLocks/>
          </p:cNvSpPr>
          <p:nvPr/>
        </p:nvSpPr>
        <p:spPr>
          <a:xfrm>
            <a:off x="2574290" y="2393538"/>
            <a:ext cx="1644015" cy="31940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0" name="도형 43"/>
          <p:cNvSpPr>
            <a:spLocks/>
          </p:cNvSpPr>
          <p:nvPr/>
        </p:nvSpPr>
        <p:spPr>
          <a:xfrm>
            <a:off x="2573655" y="2831053"/>
            <a:ext cx="1644015" cy="31940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1" name="도형 44"/>
          <p:cNvSpPr>
            <a:spLocks/>
          </p:cNvSpPr>
          <p:nvPr/>
        </p:nvSpPr>
        <p:spPr>
          <a:xfrm>
            <a:off x="4624705" y="1800421"/>
            <a:ext cx="2540635" cy="170497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2" name="도형 46"/>
          <p:cNvSpPr>
            <a:spLocks/>
          </p:cNvSpPr>
          <p:nvPr/>
        </p:nvSpPr>
        <p:spPr>
          <a:xfrm>
            <a:off x="9142095" y="1437532"/>
            <a:ext cx="314325" cy="3022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4258B9-4361-F463-F350-FF0549333DC2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도형 46">
            <a:extLst>
              <a:ext uri="{FF2B5EF4-FFF2-40B4-BE49-F238E27FC236}">
                <a16:creationId xmlns:a16="http://schemas.microsoft.com/office/drawing/2014/main" id="{B90AEEA8-5ED5-71FB-91B8-9EAEEDE51798}"/>
              </a:ext>
            </a:extLst>
          </p:cNvPr>
          <p:cNvSpPr>
            <a:spLocks/>
          </p:cNvSpPr>
          <p:nvPr/>
        </p:nvSpPr>
        <p:spPr>
          <a:xfrm>
            <a:off x="11074397" y="753745"/>
            <a:ext cx="522608" cy="35391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989DD-3AFD-7AD1-326D-51487120BA6B}"/>
              </a:ext>
            </a:extLst>
          </p:cNvPr>
          <p:cNvGrpSpPr/>
          <p:nvPr/>
        </p:nvGrpSpPr>
        <p:grpSpPr>
          <a:xfrm>
            <a:off x="-68458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A455E-8B0B-0556-A518-3463261BDB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59">
              <a:extLst>
                <a:ext uri="{FF2B5EF4-FFF2-40B4-BE49-F238E27FC236}">
                  <a16:creationId xmlns:a16="http://schemas.microsoft.com/office/drawing/2014/main" id="{FB1AFB60-C015-E7C8-60DC-DDB95FC94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057" y="1937954"/>
              <a:ext cx="3303885" cy="2982092"/>
            </a:xfrm>
            <a:prstGeom prst="rect">
              <a:avLst/>
            </a:prstGeom>
            <a:solidFill>
              <a:schemeClr val="tx1"/>
            </a:solidFill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55" y="552450"/>
            <a:ext cx="7268210" cy="5718810"/>
          </a:xfrm>
          <a:prstGeom prst="rect">
            <a:avLst/>
          </a:prstGeom>
          <a:noFill/>
        </p:spPr>
      </p:pic>
      <p:sp>
        <p:nvSpPr>
          <p:cNvPr id="2" name="도형 47"/>
          <p:cNvSpPr>
            <a:spLocks/>
          </p:cNvSpPr>
          <p:nvPr/>
        </p:nvSpPr>
        <p:spPr>
          <a:xfrm>
            <a:off x="2458720" y="568325"/>
            <a:ext cx="7273290" cy="57048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50"/>
          <p:cNvSpPr>
            <a:spLocks/>
          </p:cNvSpPr>
          <p:nvPr/>
        </p:nvSpPr>
        <p:spPr>
          <a:xfrm>
            <a:off x="7719695" y="1497330"/>
            <a:ext cx="742315" cy="7296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51"/>
          <p:cNvSpPr>
            <a:spLocks/>
          </p:cNvSpPr>
          <p:nvPr/>
        </p:nvSpPr>
        <p:spPr>
          <a:xfrm>
            <a:off x="3333750" y="1496695"/>
            <a:ext cx="742315" cy="7296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도형 52"/>
          <p:cNvSpPr>
            <a:spLocks/>
          </p:cNvSpPr>
          <p:nvPr/>
        </p:nvSpPr>
        <p:spPr>
          <a:xfrm>
            <a:off x="4683760" y="4794885"/>
            <a:ext cx="1826260" cy="7296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도형 54"/>
          <p:cNvSpPr>
            <a:spLocks/>
          </p:cNvSpPr>
          <p:nvPr/>
        </p:nvSpPr>
        <p:spPr>
          <a:xfrm>
            <a:off x="6685915" y="4794885"/>
            <a:ext cx="742315" cy="7296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EDB37-DF2D-25E5-4C11-7F83655E28D6}"/>
              </a:ext>
            </a:extLst>
          </p:cNvPr>
          <p:cNvSpPr txBox="1"/>
          <p:nvPr/>
        </p:nvSpPr>
        <p:spPr>
          <a:xfrm>
            <a:off x="594995" y="753745"/>
            <a:ext cx="1515800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프로필</a:t>
            </a:r>
            <a:endParaRPr lang="en-US" altLang="ko-KR" sz="3600" b="1" spc="-140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4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8" name="텍스트 상자 37"/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pic>
        <p:nvPicPr>
          <p:cNvPr id="70" name="그림 39" descr="/Users/hj/Library/Group Containers/L48J367XN4.com.infraware.PolarisOffice/EngineTemp/22556/fImage526051522501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010" y="544830"/>
            <a:ext cx="9658350" cy="6146165"/>
          </a:xfrm>
          <a:prstGeom prst="rect">
            <a:avLst/>
          </a:prstGeom>
          <a:noFill/>
        </p:spPr>
      </p:pic>
      <p:sp>
        <p:nvSpPr>
          <p:cNvPr id="71" name="도형 3"/>
          <p:cNvSpPr>
            <a:spLocks/>
          </p:cNvSpPr>
          <p:nvPr/>
        </p:nvSpPr>
        <p:spPr>
          <a:xfrm>
            <a:off x="5707380" y="1872615"/>
            <a:ext cx="682625" cy="30099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2" name="도형 4"/>
          <p:cNvSpPr>
            <a:spLocks/>
          </p:cNvSpPr>
          <p:nvPr/>
        </p:nvSpPr>
        <p:spPr>
          <a:xfrm>
            <a:off x="6593205" y="5993765"/>
            <a:ext cx="602615" cy="30099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3" name="도형 5"/>
          <p:cNvSpPr>
            <a:spLocks/>
          </p:cNvSpPr>
          <p:nvPr/>
        </p:nvSpPr>
        <p:spPr>
          <a:xfrm>
            <a:off x="7195185" y="5995035"/>
            <a:ext cx="602615" cy="30099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EA3CFD-9F1E-A824-4CAE-3DE47D1ECE13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B5A7CA-2B3B-DCD1-AB2A-93958109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10" y="544195"/>
            <a:ext cx="9816790" cy="635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594995" y="753745"/>
            <a:ext cx="977900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3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배포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3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4591348" y="1998085"/>
            <a:ext cx="289560" cy="2819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75" name="그룹 12"/>
          <p:cNvGrpSpPr/>
          <p:nvPr/>
        </p:nvGrpSpPr>
        <p:grpSpPr>
          <a:xfrm>
            <a:off x="6018530" y="245745"/>
            <a:ext cx="6009005" cy="2224405"/>
            <a:chOff x="6018530" y="245745"/>
            <a:chExt cx="6009005" cy="2224405"/>
          </a:xfrm>
        </p:grpSpPr>
        <p:pic>
          <p:nvPicPr>
            <p:cNvPr id="73" name="그림 9" descr="/Users/hj/Library/Group Containers/L48J367XN4.com.infraware.PolarisOffice/EngineTemp/22556/fImage386927194986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530" y="246380"/>
              <a:ext cx="6009005" cy="2219960"/>
            </a:xfrm>
            <a:prstGeom prst="rect">
              <a:avLst/>
            </a:prstGeom>
            <a:noFill/>
          </p:spPr>
        </p:pic>
        <p:sp>
          <p:nvSpPr>
            <p:cNvPr id="74" name="도형 11"/>
            <p:cNvSpPr>
              <a:spLocks/>
            </p:cNvSpPr>
            <p:nvPr/>
          </p:nvSpPr>
          <p:spPr>
            <a:xfrm>
              <a:off x="6045835" y="245745"/>
              <a:ext cx="5973445" cy="222440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76" name="도형 13"/>
          <p:cNvSpPr>
            <a:spLocks/>
          </p:cNvSpPr>
          <p:nvPr/>
        </p:nvSpPr>
        <p:spPr>
          <a:xfrm>
            <a:off x="4839707" y="2616500"/>
            <a:ext cx="289560" cy="2819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79" name="그룹 16"/>
          <p:cNvGrpSpPr/>
          <p:nvPr/>
        </p:nvGrpSpPr>
        <p:grpSpPr>
          <a:xfrm>
            <a:off x="6647815" y="243205"/>
            <a:ext cx="5356860" cy="5854065"/>
            <a:chOff x="6647815" y="243205"/>
            <a:chExt cx="5356860" cy="5854065"/>
          </a:xfrm>
        </p:grpSpPr>
        <p:pic>
          <p:nvPicPr>
            <p:cNvPr id="77" name="그림 14" descr="/Users/hj/Library/Group Containers/L48J367XN4.com.infraware.PolarisOffice/EngineTemp/22556/fImage11562431996562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0" y="266700"/>
              <a:ext cx="5314950" cy="5830570"/>
            </a:xfrm>
            <a:prstGeom prst="rect">
              <a:avLst/>
            </a:prstGeom>
            <a:noFill/>
          </p:spPr>
        </p:pic>
        <p:sp>
          <p:nvSpPr>
            <p:cNvPr id="78" name="도형 15"/>
            <p:cNvSpPr>
              <a:spLocks/>
            </p:cNvSpPr>
            <p:nvPr/>
          </p:nvSpPr>
          <p:spPr>
            <a:xfrm>
              <a:off x="6647815" y="243205"/>
              <a:ext cx="5356860" cy="583882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5910FB-DF10-5812-0D21-95C8E0A14D64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6" grpId="0" animBg="1"/>
      <p:bldP spid="7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594995" y="753745"/>
            <a:ext cx="971550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3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관리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3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79BD42-B582-5D4A-D8FD-52CCE6B22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4"/>
          <a:stretch/>
        </p:blipFill>
        <p:spPr bwMode="auto">
          <a:xfrm>
            <a:off x="2319455" y="515008"/>
            <a:ext cx="9872546" cy="63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 0">
            <a:extLst>
              <a:ext uri="{FF2B5EF4-FFF2-40B4-BE49-F238E27FC236}">
                <a16:creationId xmlns:a16="http://schemas.microsoft.com/office/drawing/2014/main" id="{3BA8E3F7-9DDD-219C-0DD3-E0D93E1D23B6}"/>
              </a:ext>
            </a:extLst>
          </p:cNvPr>
          <p:cNvSpPr>
            <a:spLocks/>
          </p:cNvSpPr>
          <p:nvPr/>
        </p:nvSpPr>
        <p:spPr>
          <a:xfrm>
            <a:off x="11235070" y="5377674"/>
            <a:ext cx="774793" cy="443261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1D6268-2727-B80E-CF00-FAD984036442}"/>
              </a:ext>
            </a:extLst>
          </p:cNvPr>
          <p:cNvGrpSpPr/>
          <p:nvPr/>
        </p:nvGrpSpPr>
        <p:grpSpPr>
          <a:xfrm>
            <a:off x="4891668" y="2588303"/>
            <a:ext cx="5230273" cy="2196399"/>
            <a:chOff x="4891668" y="2588303"/>
            <a:chExt cx="5230273" cy="21963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EC486A-E1E8-D06F-0C1D-C823FFDE9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668" y="2588303"/>
              <a:ext cx="5230273" cy="2196399"/>
            </a:xfrm>
            <a:prstGeom prst="rect">
              <a:avLst/>
            </a:prstGeom>
          </p:spPr>
        </p:pic>
        <p:sp>
          <p:nvSpPr>
            <p:cNvPr id="5" name="Rect 0">
              <a:extLst>
                <a:ext uri="{FF2B5EF4-FFF2-40B4-BE49-F238E27FC236}">
                  <a16:creationId xmlns:a16="http://schemas.microsoft.com/office/drawing/2014/main" id="{DAB53FA1-CB4E-2DA7-0EB3-9D88900E1252}"/>
                </a:ext>
              </a:extLst>
            </p:cNvPr>
            <p:cNvSpPr>
              <a:spLocks/>
            </p:cNvSpPr>
            <p:nvPr/>
          </p:nvSpPr>
          <p:spPr>
            <a:xfrm>
              <a:off x="4891669" y="2588304"/>
              <a:ext cx="5230272" cy="2196398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F340B-D663-99EB-FF7E-7F1B984963E3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BC5B362-34E8-8C1F-1050-841CF14A15C7}"/>
              </a:ext>
            </a:extLst>
          </p:cNvPr>
          <p:cNvSpPr/>
          <p:nvPr/>
        </p:nvSpPr>
        <p:spPr>
          <a:xfrm>
            <a:off x="0" y="0"/>
            <a:ext cx="2800350" cy="6858000"/>
          </a:xfrm>
          <a:prstGeom prst="rect">
            <a:avLst/>
          </a:prstGeom>
          <a:solidFill>
            <a:srgbClr val="26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0C108-A75B-FD26-7FBC-F5CD899EBEBE}"/>
              </a:ext>
            </a:extLst>
          </p:cNvPr>
          <p:cNvSpPr txBox="1"/>
          <p:nvPr/>
        </p:nvSpPr>
        <p:spPr>
          <a:xfrm>
            <a:off x="381000" y="582295"/>
            <a:ext cx="178752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B663AD-D073-E523-81C8-B9E095AFCDC9}"/>
              </a:ext>
            </a:extLst>
          </p:cNvPr>
          <p:cNvSpPr txBox="1"/>
          <p:nvPr/>
        </p:nvSpPr>
        <p:spPr>
          <a:xfrm>
            <a:off x="3853133" y="695325"/>
            <a:ext cx="9283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01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09226-5985-4D2D-B3BA-71F8F2258EE3}"/>
              </a:ext>
            </a:extLst>
          </p:cNvPr>
          <p:cNvSpPr txBox="1"/>
          <p:nvPr/>
        </p:nvSpPr>
        <p:spPr>
          <a:xfrm>
            <a:off x="3853133" y="1695450"/>
            <a:ext cx="2613653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72126C-A01A-9881-1C3B-16A710C0A899}"/>
              </a:ext>
            </a:extLst>
          </p:cNvPr>
          <p:cNvSpPr/>
          <p:nvPr/>
        </p:nvSpPr>
        <p:spPr>
          <a:xfrm>
            <a:off x="3967433" y="1526540"/>
            <a:ext cx="269240" cy="53975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909695" y="2214933"/>
            <a:ext cx="2186305" cy="79079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주제 및 팀 소개</a:t>
            </a: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서비스 흐름도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1FCFE-0AE4-86BD-F721-022608770C21}"/>
              </a:ext>
            </a:extLst>
          </p:cNvPr>
          <p:cNvSpPr txBox="1"/>
          <p:nvPr/>
        </p:nvSpPr>
        <p:spPr>
          <a:xfrm>
            <a:off x="7457634" y="695325"/>
            <a:ext cx="106108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02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F70430-28A6-9C8F-176C-0EC552DB1FE7}"/>
              </a:ext>
            </a:extLst>
          </p:cNvPr>
          <p:cNvSpPr/>
          <p:nvPr/>
        </p:nvSpPr>
        <p:spPr>
          <a:xfrm>
            <a:off x="7571934" y="1526540"/>
            <a:ext cx="269240" cy="53975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11EDEF-BFDD-E8EB-0D38-750ED7B46409}"/>
              </a:ext>
            </a:extLst>
          </p:cNvPr>
          <p:cNvSpPr txBox="1"/>
          <p:nvPr/>
        </p:nvSpPr>
        <p:spPr>
          <a:xfrm>
            <a:off x="3909695" y="3794611"/>
            <a:ext cx="106362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03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F74B1-CCC9-58F5-EB73-77F87A1305D8}"/>
              </a:ext>
            </a:extLst>
          </p:cNvPr>
          <p:cNvSpPr txBox="1"/>
          <p:nvPr/>
        </p:nvSpPr>
        <p:spPr>
          <a:xfrm>
            <a:off x="3909695" y="4794736"/>
            <a:ext cx="280098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프로젝트 구현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7518135" y="2218652"/>
            <a:ext cx="3540125" cy="78335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클라우드 아키텍처</a:t>
            </a: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주요 기능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6D72E-561E-F433-9B56-0EBE65290494}"/>
              </a:ext>
            </a:extLst>
          </p:cNvPr>
          <p:cNvSpPr txBox="1"/>
          <p:nvPr/>
        </p:nvSpPr>
        <p:spPr>
          <a:xfrm>
            <a:off x="3950855" y="5317956"/>
            <a:ext cx="2095179" cy="78335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실행화면 및 기능</a:t>
            </a: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9F42C-4700-6AC4-05AD-69B5D1B5739D}"/>
              </a:ext>
            </a:extLst>
          </p:cNvPr>
          <p:cNvSpPr txBox="1"/>
          <p:nvPr/>
        </p:nvSpPr>
        <p:spPr>
          <a:xfrm>
            <a:off x="7465058" y="1695450"/>
            <a:ext cx="280098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프로젝트 설계</a:t>
            </a:r>
          </a:p>
        </p:txBody>
      </p:sp>
      <p:pic>
        <p:nvPicPr>
          <p:cNvPr id="3" name="그림 2" descr="클립아트, 만화 영화, 스마일리, 이모티콘이(가) 표시된 사진&#10;&#10;자동 생성된 설명">
            <a:extLst>
              <a:ext uri="{FF2B5EF4-FFF2-40B4-BE49-F238E27FC236}">
                <a16:creationId xmlns:a16="http://schemas.microsoft.com/office/drawing/2014/main" id="{BB2D7CC4-61BB-4413-FE47-7551BBB0B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73" y="3912124"/>
            <a:ext cx="2996928" cy="29969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9C5903-947F-9ECF-8600-1892347354DF}"/>
              </a:ext>
            </a:extLst>
          </p:cNvPr>
          <p:cNvSpPr/>
          <p:nvPr/>
        </p:nvSpPr>
        <p:spPr>
          <a:xfrm>
            <a:off x="4023995" y="4625826"/>
            <a:ext cx="269240" cy="53975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6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419731" y="753745"/>
            <a:ext cx="1718945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3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모니터링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600" b="1" spc="-13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화면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601345" y="177800"/>
            <a:ext cx="158729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1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실행화면 및 기능</a:t>
            </a:r>
          </a:p>
        </p:txBody>
      </p:sp>
      <p:pic>
        <p:nvPicPr>
          <p:cNvPr id="70" name="그림 20" descr="/Users/hj/Library/Group Containers/L48J367XN4.com.infraware.PolarisOffice/EngineTemp/22556/fImage168256921839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20" y="560069"/>
            <a:ext cx="9822180" cy="6297931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7F43-12F9-83B2-EA34-3CAA68F63E1A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04DFAB-8892-332A-51B0-1943A6C54F37}"/>
              </a:ext>
            </a:extLst>
          </p:cNvPr>
          <p:cNvSpPr/>
          <p:nvPr/>
        </p:nvSpPr>
        <p:spPr>
          <a:xfrm>
            <a:off x="0" y="0"/>
            <a:ext cx="6215063" cy="6858000"/>
          </a:xfrm>
          <a:prstGeom prst="rect">
            <a:avLst/>
          </a:prstGeom>
          <a:solidFill>
            <a:srgbClr val="26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444A9D93-6D7B-C21E-6096-39878457F1DB}"/>
              </a:ext>
            </a:extLst>
          </p:cNvPr>
          <p:cNvSpPr txBox="1">
            <a:spLocks/>
          </p:cNvSpPr>
          <p:nvPr/>
        </p:nvSpPr>
        <p:spPr>
          <a:xfrm>
            <a:off x="8463595" y="2954020"/>
            <a:ext cx="3223582" cy="76944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b="1" spc="-13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시연</a:t>
            </a:r>
            <a:endParaRPr lang="ko-KR" altLang="en-US" sz="44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2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EDB37-DF2D-25E5-4C11-7F83655E28D6}"/>
              </a:ext>
            </a:extLst>
          </p:cNvPr>
          <p:cNvSpPr txBox="1"/>
          <p:nvPr/>
        </p:nvSpPr>
        <p:spPr>
          <a:xfrm>
            <a:off x="594995" y="669059"/>
            <a:ext cx="2446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Nonstop 4</a:t>
            </a:r>
            <a:endParaRPr lang="ko-KR" altLang="en-US" sz="3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A9DEB-CDA6-886E-7CFC-2803F1F12838}"/>
              </a:ext>
            </a:extLst>
          </p:cNvPr>
          <p:cNvSpPr txBox="1"/>
          <p:nvPr/>
        </p:nvSpPr>
        <p:spPr>
          <a:xfrm>
            <a:off x="601345" y="177800"/>
            <a:ext cx="147508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01. 주제 및 팀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0FADA6-FB94-313D-97A2-DED6144A50B3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1E9E56-D7EF-5DA4-854E-C71807CC2358}"/>
              </a:ext>
            </a:extLst>
          </p:cNvPr>
          <p:cNvGrpSpPr>
            <a:grpSpLocks/>
          </p:cNvGrpSpPr>
          <p:nvPr/>
        </p:nvGrpSpPr>
        <p:grpSpPr>
          <a:xfrm>
            <a:off x="1626632" y="2856946"/>
            <a:ext cx="2805349" cy="3027634"/>
            <a:chOff x="2013632" y="2523490"/>
            <a:chExt cx="2393941" cy="302763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0B8F3DD-0F33-3157-7CFD-B8426E5BE194}"/>
                </a:ext>
              </a:extLst>
            </p:cNvPr>
            <p:cNvCxnSpPr>
              <a:cxnSpLocks/>
            </p:cNvCxnSpPr>
            <p:nvPr/>
          </p:nvCxnSpPr>
          <p:spPr>
            <a:xfrm>
              <a:off x="2061210" y="3057525"/>
              <a:ext cx="2346363" cy="16520"/>
            </a:xfrm>
            <a:prstGeom prst="line">
              <a:avLst/>
            </a:prstGeom>
            <a:ln w="12700">
              <a:solidFill>
                <a:srgbClr val="9B9D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C3E082-6EE1-E5E0-6DD3-3CAE047670F8}"/>
                </a:ext>
              </a:extLst>
            </p:cNvPr>
            <p:cNvSpPr txBox="1">
              <a:spLocks/>
            </p:cNvSpPr>
            <p:nvPr/>
          </p:nvSpPr>
          <p:spPr>
            <a:xfrm>
              <a:off x="2061210" y="2523490"/>
              <a:ext cx="15506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👩‍💻</a:t>
              </a:r>
              <a:r>
                <a:rPr lang="ko-KR" altLang="en-US" sz="2400" b="1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 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659E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오정은</a:t>
              </a:r>
              <a:endPara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E577C1-91AA-E507-378F-4067C263D8EF}"/>
                </a:ext>
              </a:extLst>
            </p:cNvPr>
            <p:cNvSpPr txBox="1">
              <a:spLocks/>
            </p:cNvSpPr>
            <p:nvPr/>
          </p:nvSpPr>
          <p:spPr>
            <a:xfrm>
              <a:off x="2134264" y="3131963"/>
              <a:ext cx="1485900" cy="38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ㆍBackend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9C703A8-4EF4-2C1B-C6AC-F0E414AA44AC}"/>
                </a:ext>
              </a:extLst>
            </p:cNvPr>
            <p:cNvCxnSpPr>
              <a:cxnSpLocks/>
            </p:cNvCxnSpPr>
            <p:nvPr/>
          </p:nvCxnSpPr>
          <p:spPr>
            <a:xfrm>
              <a:off x="2013632" y="5103495"/>
              <a:ext cx="2309449" cy="0"/>
            </a:xfrm>
            <a:prstGeom prst="line">
              <a:avLst/>
            </a:prstGeom>
            <a:ln w="12700">
              <a:solidFill>
                <a:srgbClr val="9B9D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1907D5-61FA-6529-144D-3103004EA2E4}"/>
                </a:ext>
              </a:extLst>
            </p:cNvPr>
            <p:cNvSpPr txBox="1">
              <a:spLocks/>
            </p:cNvSpPr>
            <p:nvPr/>
          </p:nvSpPr>
          <p:spPr>
            <a:xfrm>
              <a:off x="2061210" y="4558030"/>
              <a:ext cx="155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👩‍💻</a:t>
              </a:r>
              <a:r>
                <a:rPr lang="ko-KR" altLang="en-US" sz="2400" b="1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 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659E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이지우</a:t>
              </a:r>
              <a:endPara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494BF1-FCDE-5BD3-C9A6-D86BD9C29AED}"/>
                </a:ext>
              </a:extLst>
            </p:cNvPr>
            <p:cNvSpPr txBox="1">
              <a:spLocks/>
            </p:cNvSpPr>
            <p:nvPr/>
          </p:nvSpPr>
          <p:spPr>
            <a:xfrm>
              <a:off x="2134264" y="5161915"/>
              <a:ext cx="1762125" cy="38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ㆍKubernetes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D4CA85-1769-0AC4-7526-ED63E154DDAD}"/>
              </a:ext>
            </a:extLst>
          </p:cNvPr>
          <p:cNvGrpSpPr>
            <a:grpSpLocks/>
          </p:cNvGrpSpPr>
          <p:nvPr/>
        </p:nvGrpSpPr>
        <p:grpSpPr>
          <a:xfrm>
            <a:off x="7651738" y="2931830"/>
            <a:ext cx="3371033" cy="3268511"/>
            <a:chOff x="7651750" y="2630170"/>
            <a:chExt cx="3142482" cy="3268511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7AFF5B4-6020-B8A4-12AF-7F0BA8FC3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3153410"/>
              <a:ext cx="2902554" cy="0"/>
            </a:xfrm>
            <a:prstGeom prst="line">
              <a:avLst/>
            </a:prstGeom>
            <a:ln w="12700" cap="flat" cmpd="sng">
              <a:solidFill>
                <a:srgbClr val="9B9DA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883BD2C-FC43-3D81-6C04-19BE9922EE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79233" y="2630170"/>
              <a:ext cx="1908209" cy="1305560"/>
              <a:chOff x="8779233" y="2630170"/>
              <a:chExt cx="1908209" cy="130556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B8025F5-2A5C-181F-7211-2CB40ED06D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233" y="2630170"/>
                <a:ext cx="1693545" cy="46166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r" latinLnBrk="0">
                  <a:buFontTx/>
                  <a:buNone/>
                </a:pPr>
                <a:r>
                  <a:rPr lang="ko-KR" altLang="en-US" sz="2400" i="0" dirty="0">
                    <a:solidFill>
                      <a:srgbClr val="333333"/>
                    </a:solidFill>
                    <a:latin typeface="Segoe UI Emoji" charset="0"/>
                  </a:rPr>
                  <a:t>👩‍💻</a:t>
                </a:r>
                <a:r>
                  <a:rPr lang="ko-KR" altLang="en-US" sz="2400" b="1" i="0" dirty="0">
                    <a:solidFill>
                      <a:srgbClr val="333333"/>
                    </a:solidFill>
                    <a:latin typeface="Segoe UI Emoji" charset="0"/>
                  </a:rPr>
                  <a:t> </a:t>
                </a:r>
                <a:r>
                  <a:rPr lang="ko-KR" altLang="en-US" sz="2400" b="1" dirty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4659E2"/>
                    </a:solidFill>
                    <a:latin typeface="G마켓 산스 TTF Bold" charset="0"/>
                    <a:ea typeface="G마켓 산스 TTF Bold" charset="0"/>
                  </a:rPr>
                  <a:t>안희주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F86803-D64F-12D8-ED4B-22043BAC63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8672" y="3229126"/>
                <a:ext cx="1588770" cy="7066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lnSpc>
                    <a:spcPct val="130000"/>
                  </a:lnSpc>
                  <a:buFontTx/>
                  <a:buNone/>
                </a:pPr>
                <a:r>
                  <a:rPr lang="en-US" altLang="ko-KR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ㆍFrontend</a:t>
                </a:r>
                <a:endParaRPr lang="ko-KR" altLang="en-US" sz="1600" dirty="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indent="0" latinLnBrk="0">
                  <a:lnSpc>
                    <a:spcPct val="130000"/>
                  </a:lnSpc>
                  <a:buFontTx/>
                  <a:buNone/>
                </a:pPr>
                <a:r>
                  <a:rPr lang="en-US" altLang="ko-KR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ㆍMonitoring</a:t>
                </a:r>
                <a:endParaRPr lang="ko-KR" altLang="en-US" sz="1600" dirty="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F0BDF1-5040-94DE-3D74-E488808FE97A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5113020"/>
              <a:ext cx="2902554" cy="22271"/>
            </a:xfrm>
            <a:prstGeom prst="line">
              <a:avLst/>
            </a:prstGeom>
            <a:ln w="12700" cap="flat" cmpd="sng">
              <a:solidFill>
                <a:srgbClr val="9B9DA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0D2C2A0-C86E-A4F6-95C7-4758BACE3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79234" y="4590415"/>
              <a:ext cx="2014998" cy="1308266"/>
              <a:chOff x="8779234" y="4590415"/>
              <a:chExt cx="2014998" cy="130826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B15D54-A00A-DC72-5674-8FF328C99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234" y="4590415"/>
                <a:ext cx="1693545" cy="46166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r" latinLnBrk="0">
                  <a:buFontTx/>
                  <a:buNone/>
                </a:pPr>
                <a:r>
                  <a:rPr lang="ko-KR" altLang="en-US" sz="2400" i="0" dirty="0">
                    <a:solidFill>
                      <a:srgbClr val="333333"/>
                    </a:solidFill>
                    <a:latin typeface="Segoe UI Emoji" charset="0"/>
                  </a:rPr>
                  <a:t>👨‍💻</a:t>
                </a:r>
                <a:r>
                  <a:rPr lang="ko-KR" altLang="en-US" sz="2400" b="1" i="0" dirty="0">
                    <a:solidFill>
                      <a:srgbClr val="333333"/>
                    </a:solidFill>
                    <a:latin typeface="Segoe UI Emoji" charset="0"/>
                  </a:rPr>
                  <a:t> </a:t>
                </a:r>
                <a:r>
                  <a:rPr lang="ko-KR" altLang="en-US" sz="2400" b="1" dirty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4659E2"/>
                    </a:solidFill>
                    <a:latin typeface="G마켓 산스 TTF Bold" charset="0"/>
                    <a:ea typeface="G마켓 산스 TTF Bold" charset="0"/>
                  </a:rPr>
                  <a:t>윤동근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B2981B-167E-8BA5-890B-FA1B561F9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1472" y="5192077"/>
                <a:ext cx="1762760" cy="7066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lnSpc>
                    <a:spcPct val="130000"/>
                  </a:lnSpc>
                  <a:buFontTx/>
                  <a:buNone/>
                </a:pPr>
                <a:r>
                  <a:rPr lang="en-US" altLang="ko-KR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ㆍDocker</a:t>
                </a:r>
                <a:r>
                  <a:rPr lang="en-US" altLang="ko-KR" sz="1600" dirty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Image </a:t>
                </a:r>
                <a:endParaRPr lang="ko-KR" altLang="en-US" sz="1600" dirty="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indent="0" latinLnBrk="0">
                  <a:lnSpc>
                    <a:spcPct val="130000"/>
                  </a:lnSpc>
                  <a:buFontTx/>
                  <a:buNone/>
                </a:pPr>
                <a:r>
                  <a:rPr lang="en-US" altLang="ko-KR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ㆍS</a:t>
                </a:r>
                <a:r>
                  <a:rPr lang="ko-KR" altLang="en-US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hell</a:t>
                </a:r>
                <a:r>
                  <a:rPr lang="en-US" altLang="ko-KR" sz="1600" dirty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-S</a:t>
                </a:r>
                <a:r>
                  <a:rPr lang="ko-KR" altLang="en-US" sz="1600" dirty="0" err="1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26263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cript</a:t>
                </a:r>
                <a:endParaRPr lang="ko-KR" altLang="en-US" sz="1600" dirty="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6263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90EE9BE2-66D2-0775-2680-5663E509E209}"/>
              </a:ext>
            </a:extLst>
          </p:cNvPr>
          <p:cNvSpPr/>
          <p:nvPr/>
        </p:nvSpPr>
        <p:spPr>
          <a:xfrm>
            <a:off x="4457065" y="2590835"/>
            <a:ext cx="3293745" cy="3293745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EC5478A-3F5A-7164-C92D-7A25E2C40A9D}"/>
              </a:ext>
            </a:extLst>
          </p:cNvPr>
          <p:cNvSpPr/>
          <p:nvPr/>
        </p:nvSpPr>
        <p:spPr>
          <a:xfrm>
            <a:off x="4789805" y="2922940"/>
            <a:ext cx="2628900" cy="2628900"/>
          </a:xfrm>
          <a:prstGeom prst="ellipse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8247CA1C-A6A9-C014-D04C-C07C274E05F6}"/>
              </a:ext>
            </a:extLst>
          </p:cNvPr>
          <p:cNvSpPr/>
          <p:nvPr/>
        </p:nvSpPr>
        <p:spPr>
          <a:xfrm>
            <a:off x="6566535" y="2298735"/>
            <a:ext cx="1368425" cy="1368425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465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36EA6548-1532-6C1B-F0AC-5B9F9A9173F3}"/>
              </a:ext>
            </a:extLst>
          </p:cNvPr>
          <p:cNvSpPr/>
          <p:nvPr/>
        </p:nvSpPr>
        <p:spPr>
          <a:xfrm>
            <a:off x="6566535" y="4700305"/>
            <a:ext cx="1368425" cy="1368425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465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7E1637E7-E35F-7808-0AC7-8FD655263EFE}"/>
              </a:ext>
            </a:extLst>
          </p:cNvPr>
          <p:cNvSpPr/>
          <p:nvPr/>
        </p:nvSpPr>
        <p:spPr>
          <a:xfrm>
            <a:off x="4272915" y="4700305"/>
            <a:ext cx="1368425" cy="1368425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465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461BEFA3-5D8D-D32D-45B5-5E50671B0ED6}"/>
              </a:ext>
            </a:extLst>
          </p:cNvPr>
          <p:cNvSpPr/>
          <p:nvPr/>
        </p:nvSpPr>
        <p:spPr>
          <a:xfrm>
            <a:off x="4272915" y="2298735"/>
            <a:ext cx="1368425" cy="1368425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465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AA4AF87C-FB5F-436D-CF8A-43497EC55471}"/>
                  </a:ext>
                </a:extLst>
              </p14:cNvPr>
              <p14:cNvContentPartPr/>
              <p14:nvPr/>
            </p14:nvContentPartPr>
            <p14:xfrm>
              <a:off x="7356475" y="5365785"/>
              <a:ext cx="24765" cy="635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AA4AF87C-FB5F-436D-CF8A-43497EC554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8529" y="5328432"/>
                <a:ext cx="60297" cy="80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016EFBED-0374-13AD-976C-41AAAA32A19E}"/>
                  </a:ext>
                </a:extLst>
              </p14:cNvPr>
              <p14:cNvContentPartPr/>
              <p14:nvPr/>
            </p14:nvContentPartPr>
            <p14:xfrm>
              <a:off x="7362825" y="5343560"/>
              <a:ext cx="1270" cy="635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016EFBED-0374-13AD-976C-41AAAA32A1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6950" y="5280060"/>
                <a:ext cx="32703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31D166BB-3B9C-F84C-6DFA-C1AD8B5CD322}"/>
                  </a:ext>
                </a:extLst>
              </p14:cNvPr>
              <p14:cNvContentPartPr/>
              <p14:nvPr/>
            </p14:nvContentPartPr>
            <p14:xfrm>
              <a:off x="7379335" y="5376580"/>
              <a:ext cx="635" cy="635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31D166BB-3B9C-F84C-6DFA-C1AD8B5CD3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7585" y="5313080"/>
                <a:ext cx="63500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FC193D0E-B7A7-E9CC-EBE3-126F3F0308A6}"/>
                  </a:ext>
                </a:extLst>
              </p14:cNvPr>
              <p14:cNvContentPartPr/>
              <p14:nvPr/>
            </p14:nvContentPartPr>
            <p14:xfrm>
              <a:off x="7379335" y="5376580"/>
              <a:ext cx="635" cy="635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FC193D0E-B7A7-E9CC-EBE3-126F3F030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7585" y="5313080"/>
                <a:ext cx="63500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7F3ED1EB-3C3B-4280-71D6-2D88821A8D6D}"/>
                  </a:ext>
                </a:extLst>
              </p14:cNvPr>
              <p14:cNvContentPartPr/>
              <p14:nvPr/>
            </p14:nvContentPartPr>
            <p14:xfrm>
              <a:off x="7376795" y="5376580"/>
              <a:ext cx="3175" cy="635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7F3ED1EB-3C3B-4280-71D6-2D88821A8D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0920" y="5313080"/>
                <a:ext cx="34608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344A3A96-5386-F471-027E-2EA7383A7171}"/>
                  </a:ext>
                </a:extLst>
              </p14:cNvPr>
              <p14:cNvContentPartPr/>
              <p14:nvPr/>
            </p14:nvContentPartPr>
            <p14:xfrm>
              <a:off x="7108825" y="5236880"/>
              <a:ext cx="60960" cy="155575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344A3A96-5386-F471-027E-2EA7383A71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0263" y="5227898"/>
                <a:ext cx="77741" cy="17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2D0B5751-C39C-3CC6-CA6D-4972DC491434}"/>
                  </a:ext>
                </a:extLst>
              </p14:cNvPr>
              <p14:cNvContentPartPr/>
              <p14:nvPr/>
            </p14:nvContentPartPr>
            <p14:xfrm>
              <a:off x="7165340" y="5371500"/>
              <a:ext cx="635" cy="635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2D0B5751-C39C-3CC6-CA6D-4972DC4914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49465" y="5355625"/>
                <a:ext cx="31750" cy="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2ABC2657-BC81-5110-FB55-68418A151268}"/>
                  </a:ext>
                </a:extLst>
              </p14:cNvPr>
              <p14:cNvContentPartPr/>
              <p14:nvPr/>
            </p14:nvContentPartPr>
            <p14:xfrm>
              <a:off x="7238365" y="5229895"/>
              <a:ext cx="18415" cy="1397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2ABC2657-BC81-5110-FB55-68418A1512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26561" y="5219623"/>
                <a:ext cx="41552" cy="34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9F415FCE-8DF9-1F7B-A0F5-9B3199B6DBAB}"/>
                  </a:ext>
                </a:extLst>
              </p14:cNvPr>
              <p14:cNvContentPartPr/>
              <p14:nvPr/>
            </p14:nvContentPartPr>
            <p14:xfrm>
              <a:off x="7917180" y="5836320"/>
              <a:ext cx="80645" cy="17145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9F415FCE-8DF9-1F7B-A0F5-9B3199B6DB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8219" y="5827334"/>
                <a:ext cx="98208" cy="18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2BA230DF-E1DC-E1CA-E8F5-314B5E66730E}"/>
                  </a:ext>
                </a:extLst>
              </p14:cNvPr>
              <p14:cNvContentPartPr/>
              <p14:nvPr/>
            </p14:nvContentPartPr>
            <p14:xfrm>
              <a:off x="7357745" y="5325780"/>
              <a:ext cx="11430" cy="36195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2BA230DF-E1DC-E1CA-E8F5-314B5E66730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48815" y="5316821"/>
                <a:ext cx="28932" cy="53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D10C2F00-3115-0DB5-5BEA-5FF84590EA91}"/>
                  </a:ext>
                </a:extLst>
              </p14:cNvPr>
              <p14:cNvContentPartPr/>
              <p14:nvPr/>
            </p14:nvContentPartPr>
            <p14:xfrm>
              <a:off x="7128510" y="5255295"/>
              <a:ext cx="10160" cy="98425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D10C2F00-3115-0DB5-5BEA-5FF84590EA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20043" y="5246282"/>
                <a:ext cx="26755" cy="116091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A5837F9-58CA-CB3A-A6A4-A5C5D008D7AA}"/>
              </a:ext>
            </a:extLst>
          </p:cNvPr>
          <p:cNvGrpSpPr/>
          <p:nvPr/>
        </p:nvGrpSpPr>
        <p:grpSpPr>
          <a:xfrm>
            <a:off x="7108825" y="5208940"/>
            <a:ext cx="339090" cy="194310"/>
            <a:chOff x="7108825" y="4907280"/>
            <a:chExt cx="339090" cy="194310"/>
          </a:xfrm>
        </p:grpSpPr>
        <p:pic>
          <p:nvPicPr>
            <p:cNvPr id="117" name="잉크 23">
              <a:extLst>
                <a:ext uri="{FF2B5EF4-FFF2-40B4-BE49-F238E27FC236}">
                  <a16:creationId xmlns:a16="http://schemas.microsoft.com/office/drawing/2014/main" id="{10954C92-76C7-97E7-50E2-281841E40F6B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08825" y="5255260"/>
              <a:ext cx="28575" cy="90805"/>
            </a:xfrm>
            <a:prstGeom prst="rect">
              <a:avLst/>
            </a:prstGeom>
          </p:spPr>
        </p:pic>
        <p:pic>
          <p:nvPicPr>
            <p:cNvPr id="122" name="잉크 25">
              <a:extLst>
                <a:ext uri="{FF2B5EF4-FFF2-40B4-BE49-F238E27FC236}">
                  <a16:creationId xmlns:a16="http://schemas.microsoft.com/office/drawing/2014/main" id="{CA33BC98-6366-5686-9B56-9E85757FD927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4700" y="5346700"/>
              <a:ext cx="635" cy="635"/>
            </a:xfrm>
            <a:prstGeom prst="rect">
              <a:avLst/>
            </a:prstGeom>
          </p:spPr>
        </p:pic>
        <p:pic>
          <p:nvPicPr>
            <p:cNvPr id="123" name="잉크 26">
              <a:extLst>
                <a:ext uri="{FF2B5EF4-FFF2-40B4-BE49-F238E27FC236}">
                  <a16:creationId xmlns:a16="http://schemas.microsoft.com/office/drawing/2014/main" id="{CEAC8126-3581-C86D-0EC2-99986EB43D81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4700" y="5338445"/>
              <a:ext cx="635" cy="635"/>
            </a:xfrm>
            <a:prstGeom prst="rect">
              <a:avLst/>
            </a:prstGeom>
          </p:spPr>
        </p:pic>
        <p:pic>
          <p:nvPicPr>
            <p:cNvPr id="124" name="잉크 30">
              <a:extLst>
                <a:ext uri="{FF2B5EF4-FFF2-40B4-BE49-F238E27FC236}">
                  <a16:creationId xmlns:a16="http://schemas.microsoft.com/office/drawing/2014/main" id="{097E2D46-DC1B-7030-6297-0A2DA1C4A27C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2160" y="5242560"/>
              <a:ext cx="635" cy="635"/>
            </a:xfrm>
            <a:prstGeom prst="rect">
              <a:avLst/>
            </a:prstGeom>
          </p:spPr>
        </p:pic>
        <p:pic>
          <p:nvPicPr>
            <p:cNvPr id="126" name="잉크 35">
              <a:extLst>
                <a:ext uri="{FF2B5EF4-FFF2-40B4-BE49-F238E27FC236}">
                  <a16:creationId xmlns:a16="http://schemas.microsoft.com/office/drawing/2014/main" id="{3440D328-E965-ECE6-5D0E-BD8088D93FB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39305" y="5251450"/>
              <a:ext cx="635" cy="1270"/>
            </a:xfrm>
            <a:prstGeom prst="rect">
              <a:avLst/>
            </a:prstGeom>
          </p:spPr>
        </p:pic>
        <p:pic>
          <p:nvPicPr>
            <p:cNvPr id="128" name="잉크 38">
              <a:extLst>
                <a:ext uri="{FF2B5EF4-FFF2-40B4-BE49-F238E27FC236}">
                  <a16:creationId xmlns:a16="http://schemas.microsoft.com/office/drawing/2014/main" id="{008A16D6-D895-7918-7742-D7524B90EC48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7240" y="5242560"/>
              <a:ext cx="635" cy="635"/>
            </a:xfrm>
            <a:prstGeom prst="rect">
              <a:avLst/>
            </a:prstGeom>
          </p:spPr>
        </p:pic>
        <p:pic>
          <p:nvPicPr>
            <p:cNvPr id="131" name="잉크 40">
              <a:extLst>
                <a:ext uri="{FF2B5EF4-FFF2-40B4-BE49-F238E27FC236}">
                  <a16:creationId xmlns:a16="http://schemas.microsoft.com/office/drawing/2014/main" id="{7F06FDEE-17AB-BBB4-8A59-4E9B0F4A82F0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01840" y="5232400"/>
              <a:ext cx="635" cy="635"/>
            </a:xfrm>
            <a:prstGeom prst="rect">
              <a:avLst/>
            </a:prstGeom>
          </p:spPr>
        </p:pic>
        <p:pic>
          <p:nvPicPr>
            <p:cNvPr id="133" name="잉크 45">
              <a:extLst>
                <a:ext uri="{FF2B5EF4-FFF2-40B4-BE49-F238E27FC236}">
                  <a16:creationId xmlns:a16="http://schemas.microsoft.com/office/drawing/2014/main" id="{003AD826-95E8-21DE-A376-EBA0367FFF54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9145" y="5267325"/>
              <a:ext cx="635" cy="635"/>
            </a:xfrm>
            <a:prstGeom prst="rect">
              <a:avLst/>
            </a:prstGeom>
          </p:spPr>
        </p:pic>
        <p:pic>
          <p:nvPicPr>
            <p:cNvPr id="136" name="잉크 49">
              <a:extLst>
                <a:ext uri="{FF2B5EF4-FFF2-40B4-BE49-F238E27FC236}">
                  <a16:creationId xmlns:a16="http://schemas.microsoft.com/office/drawing/2014/main" id="{3075E894-F800-344A-6C10-1AAD04FD67B5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39940" y="5255260"/>
              <a:ext cx="635" cy="635"/>
            </a:xfrm>
            <a:prstGeom prst="rect">
              <a:avLst/>
            </a:prstGeom>
          </p:spPr>
        </p:pic>
        <p:pic>
          <p:nvPicPr>
            <p:cNvPr id="140" name="잉크 51">
              <a:extLst>
                <a:ext uri="{FF2B5EF4-FFF2-40B4-BE49-F238E27FC236}">
                  <a16:creationId xmlns:a16="http://schemas.microsoft.com/office/drawing/2014/main" id="{27302C99-A36A-ABF9-DFBF-F306342D66B6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24700" y="5290820"/>
              <a:ext cx="635" cy="635"/>
            </a:xfrm>
            <a:prstGeom prst="rect">
              <a:avLst/>
            </a:prstGeom>
          </p:spPr>
        </p:pic>
        <p:pic>
          <p:nvPicPr>
            <p:cNvPr id="141" name="잉크 52">
              <a:extLst>
                <a:ext uri="{FF2B5EF4-FFF2-40B4-BE49-F238E27FC236}">
                  <a16:creationId xmlns:a16="http://schemas.microsoft.com/office/drawing/2014/main" id="{B2E9AB99-BA5B-62D5-16C0-779EE4659EB9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7080" y="5318760"/>
              <a:ext cx="635" cy="635"/>
            </a:xfrm>
            <a:prstGeom prst="rect">
              <a:avLst/>
            </a:prstGeom>
          </p:spPr>
        </p:pic>
        <p:pic>
          <p:nvPicPr>
            <p:cNvPr id="142" name="잉크 54">
              <a:extLst>
                <a:ext uri="{FF2B5EF4-FFF2-40B4-BE49-F238E27FC236}">
                  <a16:creationId xmlns:a16="http://schemas.microsoft.com/office/drawing/2014/main" id="{163A602D-24C8-00CD-99B3-7A50AFA2F563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06285" y="5260340"/>
              <a:ext cx="34290" cy="88900"/>
            </a:xfrm>
            <a:prstGeom prst="rect">
              <a:avLst/>
            </a:prstGeom>
          </p:spPr>
        </p:pic>
        <p:pic>
          <p:nvPicPr>
            <p:cNvPr id="143" name="잉크 57">
              <a:extLst>
                <a:ext uri="{FF2B5EF4-FFF2-40B4-BE49-F238E27FC236}">
                  <a16:creationId xmlns:a16="http://schemas.microsoft.com/office/drawing/2014/main" id="{F31DC48F-2310-6923-2EFA-E23B034A658B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01205" y="5278120"/>
              <a:ext cx="13970" cy="73025"/>
            </a:xfrm>
            <a:prstGeom prst="rect">
              <a:avLst/>
            </a:prstGeom>
          </p:spPr>
        </p:pic>
        <p:pic>
          <p:nvPicPr>
            <p:cNvPr id="144" name="잉크 59">
              <a:extLst>
                <a:ext uri="{FF2B5EF4-FFF2-40B4-BE49-F238E27FC236}">
                  <a16:creationId xmlns:a16="http://schemas.microsoft.com/office/drawing/2014/main" id="{1BC7617F-859A-E4FF-C376-944314053DDB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2000" y="5323205"/>
              <a:ext cx="635" cy="635"/>
            </a:xfrm>
            <a:prstGeom prst="rect">
              <a:avLst/>
            </a:prstGeom>
          </p:spPr>
        </p:pic>
        <p:pic>
          <p:nvPicPr>
            <p:cNvPr id="145" name="잉크 60">
              <a:extLst>
                <a:ext uri="{FF2B5EF4-FFF2-40B4-BE49-F238E27FC236}">
                  <a16:creationId xmlns:a16="http://schemas.microsoft.com/office/drawing/2014/main" id="{BC29BB91-3D96-CAB8-956E-DF594A5E0AB4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06285" y="5280025"/>
              <a:ext cx="5715" cy="36195"/>
            </a:xfrm>
            <a:prstGeom prst="rect">
              <a:avLst/>
            </a:prstGeom>
          </p:spPr>
        </p:pic>
        <p:pic>
          <p:nvPicPr>
            <p:cNvPr id="146" name="잉크 62">
              <a:extLst>
                <a:ext uri="{FF2B5EF4-FFF2-40B4-BE49-F238E27FC236}">
                  <a16:creationId xmlns:a16="http://schemas.microsoft.com/office/drawing/2014/main" id="{344C7138-BDAC-445B-8F32-FEBE7B085672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3905" y="5290820"/>
              <a:ext cx="8890" cy="36195"/>
            </a:xfrm>
            <a:prstGeom prst="rect">
              <a:avLst/>
            </a:prstGeom>
          </p:spPr>
        </p:pic>
        <p:pic>
          <p:nvPicPr>
            <p:cNvPr id="147" name="잉크 64">
              <a:extLst>
                <a:ext uri="{FF2B5EF4-FFF2-40B4-BE49-F238E27FC236}">
                  <a16:creationId xmlns:a16="http://schemas.microsoft.com/office/drawing/2014/main" id="{2F239DFC-9D01-9CC4-1E03-96CCFEC71656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95185" y="5262880"/>
              <a:ext cx="43815" cy="46355"/>
            </a:xfrm>
            <a:prstGeom prst="rect">
              <a:avLst/>
            </a:prstGeom>
          </p:spPr>
        </p:pic>
        <p:pic>
          <p:nvPicPr>
            <p:cNvPr id="148" name="잉크 69">
              <a:extLst>
                <a:ext uri="{FF2B5EF4-FFF2-40B4-BE49-F238E27FC236}">
                  <a16:creationId xmlns:a16="http://schemas.microsoft.com/office/drawing/2014/main" id="{4DC6064A-0018-1F5E-F3C8-8060D0C7D507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19315" y="5278120"/>
              <a:ext cx="10160" cy="3810"/>
            </a:xfrm>
            <a:prstGeom prst="rect">
              <a:avLst/>
            </a:prstGeom>
          </p:spPr>
        </p:pic>
        <p:pic>
          <p:nvPicPr>
            <p:cNvPr id="149" name="잉크 71">
              <a:extLst>
                <a:ext uri="{FF2B5EF4-FFF2-40B4-BE49-F238E27FC236}">
                  <a16:creationId xmlns:a16="http://schemas.microsoft.com/office/drawing/2014/main" id="{2C81D8B2-6FA3-F06C-BD6E-F8268CE188A5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65975" y="5255260"/>
              <a:ext cx="80010" cy="59690"/>
            </a:xfrm>
            <a:prstGeom prst="rect">
              <a:avLst/>
            </a:prstGeom>
          </p:spPr>
        </p:pic>
        <p:pic>
          <p:nvPicPr>
            <p:cNvPr id="150" name="잉크 74">
              <a:extLst>
                <a:ext uri="{FF2B5EF4-FFF2-40B4-BE49-F238E27FC236}">
                  <a16:creationId xmlns:a16="http://schemas.microsoft.com/office/drawing/2014/main" id="{93C2EBE4-51B6-E36A-9AF5-D26A18AD8AE1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28840" y="5267325"/>
              <a:ext cx="41910" cy="14605"/>
            </a:xfrm>
            <a:prstGeom prst="rect">
              <a:avLst/>
            </a:prstGeom>
          </p:spPr>
        </p:pic>
        <p:pic>
          <p:nvPicPr>
            <p:cNvPr id="151" name="잉크 102">
              <a:extLst>
                <a:ext uri="{FF2B5EF4-FFF2-40B4-BE49-F238E27FC236}">
                  <a16:creationId xmlns:a16="http://schemas.microsoft.com/office/drawing/2014/main" id="{E40F2E26-693C-00C8-D8BE-7E43875F7C23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25665" y="5253990"/>
              <a:ext cx="635" cy="635"/>
            </a:xfrm>
            <a:prstGeom prst="rect">
              <a:avLst/>
            </a:prstGeom>
          </p:spPr>
        </p:pic>
        <p:pic>
          <p:nvPicPr>
            <p:cNvPr id="152" name="잉크 104">
              <a:extLst>
                <a:ext uri="{FF2B5EF4-FFF2-40B4-BE49-F238E27FC236}">
                  <a16:creationId xmlns:a16="http://schemas.microsoft.com/office/drawing/2014/main" id="{E215B7B9-61C5-31E2-EDA4-EA8F82B51AAB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21855" y="5252085"/>
              <a:ext cx="635" cy="635"/>
            </a:xfrm>
            <a:prstGeom prst="rect">
              <a:avLst/>
            </a:prstGeom>
          </p:spPr>
        </p:pic>
        <p:pic>
          <p:nvPicPr>
            <p:cNvPr id="153" name="잉크 105">
              <a:extLst>
                <a:ext uri="{FF2B5EF4-FFF2-40B4-BE49-F238E27FC236}">
                  <a16:creationId xmlns:a16="http://schemas.microsoft.com/office/drawing/2014/main" id="{5F98E568-CFC2-0C22-4227-9FFC275E8443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09790" y="5252085"/>
              <a:ext cx="635" cy="635"/>
            </a:xfrm>
            <a:prstGeom prst="rect">
              <a:avLst/>
            </a:prstGeom>
          </p:spPr>
        </p:pic>
        <p:pic>
          <p:nvPicPr>
            <p:cNvPr id="154" name="잉크 107">
              <a:extLst>
                <a:ext uri="{FF2B5EF4-FFF2-40B4-BE49-F238E27FC236}">
                  <a16:creationId xmlns:a16="http://schemas.microsoft.com/office/drawing/2014/main" id="{2BCA0FF0-228B-0381-0762-473262EED94F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46620" y="5263515"/>
              <a:ext cx="635" cy="635"/>
            </a:xfrm>
            <a:prstGeom prst="rect">
              <a:avLst/>
            </a:prstGeom>
          </p:spPr>
        </p:pic>
        <p:pic>
          <p:nvPicPr>
            <p:cNvPr id="155" name="잉크 108">
              <a:extLst>
                <a:ext uri="{FF2B5EF4-FFF2-40B4-BE49-F238E27FC236}">
                  <a16:creationId xmlns:a16="http://schemas.microsoft.com/office/drawing/2014/main" id="{BCC53137-BE3A-19E7-F238-327182AF218F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51700" y="5265420"/>
              <a:ext cx="635" cy="635"/>
            </a:xfrm>
            <a:prstGeom prst="rect">
              <a:avLst/>
            </a:prstGeom>
          </p:spPr>
        </p:pic>
        <p:pic>
          <p:nvPicPr>
            <p:cNvPr id="156" name="잉크 110">
              <a:extLst>
                <a:ext uri="{FF2B5EF4-FFF2-40B4-BE49-F238E27FC236}">
                  <a16:creationId xmlns:a16="http://schemas.microsoft.com/office/drawing/2014/main" id="{222D80CB-E25E-B910-FBB7-28BA3E70E0A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41540" y="5255260"/>
              <a:ext cx="1270" cy="635"/>
            </a:xfrm>
            <a:prstGeom prst="rect">
              <a:avLst/>
            </a:prstGeom>
          </p:spPr>
        </p:pic>
        <p:pic>
          <p:nvPicPr>
            <p:cNvPr id="157" name="잉크 111">
              <a:extLst>
                <a:ext uri="{FF2B5EF4-FFF2-40B4-BE49-F238E27FC236}">
                  <a16:creationId xmlns:a16="http://schemas.microsoft.com/office/drawing/2014/main" id="{1EDC021A-342E-D45B-84F9-3D015B382B48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205345" y="5252085"/>
              <a:ext cx="69215" cy="27940"/>
            </a:xfrm>
            <a:prstGeom prst="rect">
              <a:avLst/>
            </a:prstGeom>
          </p:spPr>
        </p:pic>
        <p:pic>
          <p:nvPicPr>
            <p:cNvPr id="158" name="잉크 113">
              <a:extLst>
                <a:ext uri="{FF2B5EF4-FFF2-40B4-BE49-F238E27FC236}">
                  <a16:creationId xmlns:a16="http://schemas.microsoft.com/office/drawing/2014/main" id="{D5FF84A4-1690-341C-47D7-5EB423EB12CC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72960" y="5253990"/>
              <a:ext cx="22225" cy="48895"/>
            </a:xfrm>
            <a:prstGeom prst="rect">
              <a:avLst/>
            </a:prstGeom>
          </p:spPr>
        </p:pic>
        <p:pic>
          <p:nvPicPr>
            <p:cNvPr id="159" name="잉크 115">
              <a:extLst>
                <a:ext uri="{FF2B5EF4-FFF2-40B4-BE49-F238E27FC236}">
                  <a16:creationId xmlns:a16="http://schemas.microsoft.com/office/drawing/2014/main" id="{E78EDCC7-A1BB-59C6-F84C-87E33A7FE78C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7080" y="5250180"/>
              <a:ext cx="11430" cy="120650"/>
            </a:xfrm>
            <a:prstGeom prst="rect">
              <a:avLst/>
            </a:prstGeom>
          </p:spPr>
        </p:pic>
        <p:pic>
          <p:nvPicPr>
            <p:cNvPr id="160" name="잉크 85">
              <a:extLst>
                <a:ext uri="{FF2B5EF4-FFF2-40B4-BE49-F238E27FC236}">
                  <a16:creationId xmlns:a16="http://schemas.microsoft.com/office/drawing/2014/main" id="{B2C5BE93-628A-410C-215C-A3182DFCF5E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44410" y="5300980"/>
              <a:ext cx="43815" cy="125095"/>
            </a:xfrm>
            <a:prstGeom prst="rect">
              <a:avLst/>
            </a:prstGeom>
          </p:spPr>
        </p:pic>
        <p:pic>
          <p:nvPicPr>
            <p:cNvPr id="161" name="잉크 86">
              <a:extLst>
                <a:ext uri="{FF2B5EF4-FFF2-40B4-BE49-F238E27FC236}">
                  <a16:creationId xmlns:a16="http://schemas.microsoft.com/office/drawing/2014/main" id="{BC11F4D9-B618-6B2D-714A-19A1FD10840A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53300" y="5300980"/>
              <a:ext cx="635" cy="635"/>
            </a:xfrm>
            <a:prstGeom prst="rect">
              <a:avLst/>
            </a:prstGeom>
          </p:spPr>
        </p:pic>
        <p:pic>
          <p:nvPicPr>
            <p:cNvPr id="162" name="잉크 88">
              <a:extLst>
                <a:ext uri="{FF2B5EF4-FFF2-40B4-BE49-F238E27FC236}">
                  <a16:creationId xmlns:a16="http://schemas.microsoft.com/office/drawing/2014/main" id="{77FBBDEB-78FB-5FC5-CBBA-93D6A9DCEFB9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48220" y="5313045"/>
              <a:ext cx="5715" cy="1905"/>
            </a:xfrm>
            <a:prstGeom prst="rect">
              <a:avLst/>
            </a:prstGeom>
          </p:spPr>
        </p:pic>
        <p:pic>
          <p:nvPicPr>
            <p:cNvPr id="163" name="잉크 90">
              <a:extLst>
                <a:ext uri="{FF2B5EF4-FFF2-40B4-BE49-F238E27FC236}">
                  <a16:creationId xmlns:a16="http://schemas.microsoft.com/office/drawing/2014/main" id="{3F48A9D3-5E29-90BD-631B-EF7E35E2DE8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25360" y="5386070"/>
              <a:ext cx="9525" cy="3810"/>
            </a:xfrm>
            <a:prstGeom prst="rect">
              <a:avLst/>
            </a:prstGeom>
          </p:spPr>
        </p:pic>
        <p:pic>
          <p:nvPicPr>
            <p:cNvPr id="164" name="잉크 91">
              <a:extLst>
                <a:ext uri="{FF2B5EF4-FFF2-40B4-BE49-F238E27FC236}">
                  <a16:creationId xmlns:a16="http://schemas.microsoft.com/office/drawing/2014/main" id="{B08F85DD-28D1-7120-2BDE-2568D4DE2AD1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48220" y="5358765"/>
              <a:ext cx="635" cy="635"/>
            </a:xfrm>
            <a:prstGeom prst="rect">
              <a:avLst/>
            </a:prstGeom>
          </p:spPr>
        </p:pic>
        <p:pic>
          <p:nvPicPr>
            <p:cNvPr id="165" name="잉크 92">
              <a:extLst>
                <a:ext uri="{FF2B5EF4-FFF2-40B4-BE49-F238E27FC236}">
                  <a16:creationId xmlns:a16="http://schemas.microsoft.com/office/drawing/2014/main" id="{755CEE28-CC7B-9BA2-9332-45A358DC975E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53300" y="5333365"/>
              <a:ext cx="635" cy="635"/>
            </a:xfrm>
            <a:prstGeom prst="rect">
              <a:avLst/>
            </a:prstGeom>
          </p:spPr>
        </p:pic>
        <p:pic>
          <p:nvPicPr>
            <p:cNvPr id="166" name="잉크 93">
              <a:extLst>
                <a:ext uri="{FF2B5EF4-FFF2-40B4-BE49-F238E27FC236}">
                  <a16:creationId xmlns:a16="http://schemas.microsoft.com/office/drawing/2014/main" id="{5870A262-854B-BAD2-9782-6ED89600BB19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55840" y="5315585"/>
              <a:ext cx="635" cy="1905"/>
            </a:xfrm>
            <a:prstGeom prst="rect">
              <a:avLst/>
            </a:prstGeom>
          </p:spPr>
        </p:pic>
        <p:pic>
          <p:nvPicPr>
            <p:cNvPr id="167" name="잉크 94">
              <a:extLst>
                <a:ext uri="{FF2B5EF4-FFF2-40B4-BE49-F238E27FC236}">
                  <a16:creationId xmlns:a16="http://schemas.microsoft.com/office/drawing/2014/main" id="{00D074DD-B5A3-E1B4-DF4A-6BEB28D96238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44410" y="5326380"/>
              <a:ext cx="3810" cy="6350"/>
            </a:xfrm>
            <a:prstGeom prst="rect">
              <a:avLst/>
            </a:prstGeom>
          </p:spPr>
        </p:pic>
        <p:pic>
          <p:nvPicPr>
            <p:cNvPr id="168" name="잉크 97">
              <a:extLst>
                <a:ext uri="{FF2B5EF4-FFF2-40B4-BE49-F238E27FC236}">
                  <a16:creationId xmlns:a16="http://schemas.microsoft.com/office/drawing/2014/main" id="{EEE3972E-6E9F-5A0B-49AD-AB0F18E67EEB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36155" y="5405755"/>
              <a:ext cx="67945" cy="20955"/>
            </a:xfrm>
            <a:prstGeom prst="rect">
              <a:avLst/>
            </a:prstGeom>
          </p:spPr>
        </p:pic>
        <p:pic>
          <p:nvPicPr>
            <p:cNvPr id="169" name="잉크 98">
              <a:extLst>
                <a:ext uri="{FF2B5EF4-FFF2-40B4-BE49-F238E27FC236}">
                  <a16:creationId xmlns:a16="http://schemas.microsoft.com/office/drawing/2014/main" id="{B0471C20-8955-7B6B-8458-9588B5B03FCF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20280" y="5382260"/>
              <a:ext cx="13970" cy="30480"/>
            </a:xfrm>
            <a:prstGeom prst="rect">
              <a:avLst/>
            </a:prstGeom>
          </p:spPr>
        </p:pic>
        <p:pic>
          <p:nvPicPr>
            <p:cNvPr id="170" name="잉크 100">
              <a:extLst>
                <a:ext uri="{FF2B5EF4-FFF2-40B4-BE49-F238E27FC236}">
                  <a16:creationId xmlns:a16="http://schemas.microsoft.com/office/drawing/2014/main" id="{5B3E03E4-7A14-6556-6D3A-60C26003745A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27900" y="5316855"/>
              <a:ext cx="28575" cy="55880"/>
            </a:xfrm>
            <a:prstGeom prst="rect">
              <a:avLst/>
            </a:prstGeom>
          </p:spPr>
        </p:pic>
        <p:pic>
          <p:nvPicPr>
            <p:cNvPr id="171" name="잉크 118">
              <a:extLst>
                <a:ext uri="{FF2B5EF4-FFF2-40B4-BE49-F238E27FC236}">
                  <a16:creationId xmlns:a16="http://schemas.microsoft.com/office/drawing/2014/main" id="{BA20FCF5-D262-DFD8-0965-013AA2FB565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437120" y="5378450"/>
              <a:ext cx="3175" cy="1270"/>
            </a:xfrm>
            <a:prstGeom prst="rect">
              <a:avLst/>
            </a:prstGeom>
          </p:spPr>
        </p:pic>
        <p:pic>
          <p:nvPicPr>
            <p:cNvPr id="172" name="잉크 119">
              <a:extLst>
                <a:ext uri="{FF2B5EF4-FFF2-40B4-BE49-F238E27FC236}">
                  <a16:creationId xmlns:a16="http://schemas.microsoft.com/office/drawing/2014/main" id="{BD46A0C5-132D-CA4D-9C23-0894985A53C4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65365" y="5401945"/>
              <a:ext cx="635" cy="635"/>
            </a:xfrm>
            <a:prstGeom prst="rect">
              <a:avLst/>
            </a:prstGeom>
          </p:spPr>
        </p:pic>
        <p:pic>
          <p:nvPicPr>
            <p:cNvPr id="173" name="잉크 120">
              <a:extLst>
                <a:ext uri="{FF2B5EF4-FFF2-40B4-BE49-F238E27FC236}">
                  <a16:creationId xmlns:a16="http://schemas.microsoft.com/office/drawing/2014/main" id="{127A189D-4331-D579-D628-9C73A7B8C557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368540" y="5400040"/>
              <a:ext cx="7620" cy="1270"/>
            </a:xfrm>
            <a:prstGeom prst="rect">
              <a:avLst/>
            </a:prstGeom>
          </p:spPr>
        </p:pic>
        <p:pic>
          <p:nvPicPr>
            <p:cNvPr id="174" name="잉크 14">
              <a:extLst>
                <a:ext uri="{FF2B5EF4-FFF2-40B4-BE49-F238E27FC236}">
                  <a16:creationId xmlns:a16="http://schemas.microsoft.com/office/drawing/2014/main" id="{D5DBC19C-6E46-39DC-AFE4-C8F51AB8FC9F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2000" y="5399405"/>
              <a:ext cx="22860" cy="10795"/>
            </a:xfrm>
            <a:prstGeom prst="rect">
              <a:avLst/>
            </a:prstGeom>
          </p:spPr>
        </p:pic>
        <p:pic>
          <p:nvPicPr>
            <p:cNvPr id="175" name="잉크 17">
              <a:extLst>
                <a:ext uri="{FF2B5EF4-FFF2-40B4-BE49-F238E27FC236}">
                  <a16:creationId xmlns:a16="http://schemas.microsoft.com/office/drawing/2014/main" id="{5000732A-0290-63E9-EBDE-B43C7998084D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60260" y="5397500"/>
              <a:ext cx="635" cy="635"/>
            </a:xfrm>
            <a:prstGeom prst="rect">
              <a:avLst/>
            </a:prstGeom>
          </p:spPr>
        </p:pic>
        <p:pic>
          <p:nvPicPr>
            <p:cNvPr id="176" name="잉크 128">
              <a:extLst>
                <a:ext uri="{FF2B5EF4-FFF2-40B4-BE49-F238E27FC236}">
                  <a16:creationId xmlns:a16="http://schemas.microsoft.com/office/drawing/2014/main" id="{FACB793E-470D-BB8F-8B68-BDAC6C0A58B0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62800" y="5404485"/>
              <a:ext cx="635" cy="635"/>
            </a:xfrm>
            <a:prstGeom prst="rect">
              <a:avLst/>
            </a:prstGeom>
          </p:spPr>
        </p:pic>
        <p:pic>
          <p:nvPicPr>
            <p:cNvPr id="177" name="잉크 129">
              <a:extLst>
                <a:ext uri="{FF2B5EF4-FFF2-40B4-BE49-F238E27FC236}">
                  <a16:creationId xmlns:a16="http://schemas.microsoft.com/office/drawing/2014/main" id="{43F62EDE-DB1A-1FB8-4883-CDA6CE167E33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62800" y="5404485"/>
              <a:ext cx="635" cy="635"/>
            </a:xfrm>
            <a:prstGeom prst="rect">
              <a:avLst/>
            </a:prstGeom>
          </p:spPr>
        </p:pic>
        <p:pic>
          <p:nvPicPr>
            <p:cNvPr id="178" name="잉크 131">
              <a:extLst>
                <a:ext uri="{FF2B5EF4-FFF2-40B4-BE49-F238E27FC236}">
                  <a16:creationId xmlns:a16="http://schemas.microsoft.com/office/drawing/2014/main" id="{C217809A-6F1D-756A-02F4-AABCDC351450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58990" y="5383530"/>
              <a:ext cx="635" cy="635"/>
            </a:xfrm>
            <a:prstGeom prst="rect">
              <a:avLst/>
            </a:prstGeom>
          </p:spPr>
        </p:pic>
        <p:pic>
          <p:nvPicPr>
            <p:cNvPr id="179" name="잉크 133">
              <a:extLst>
                <a:ext uri="{FF2B5EF4-FFF2-40B4-BE49-F238E27FC236}">
                  <a16:creationId xmlns:a16="http://schemas.microsoft.com/office/drawing/2014/main" id="{0FDAF068-5FCA-0252-B8A6-252749A39848}"/>
                </a:ext>
              </a:extLst>
            </p:cNvPr>
            <p:cNvPicPr/>
            <p:nvPr/>
          </p:nvPicPr>
          <p:blipFill>
            <a:blip/>
            <a:stretch>
              <a:fillRect/>
            </a:stretch>
          </p:blipFill>
          <p:spPr>
            <a:xfrm>
              <a:off x="7117080" y="5335905"/>
              <a:ext cx="635" cy="635"/>
            </a:xfrm>
            <a:prstGeom prst="rect">
              <a:avLst/>
            </a:prstGeom>
          </p:spPr>
        </p:pic>
      </p:grpSp>
      <p:pic>
        <p:nvPicPr>
          <p:cNvPr id="180" name="그림 179">
            <a:extLst>
              <a:ext uri="{FF2B5EF4-FFF2-40B4-BE49-F238E27FC236}">
                <a16:creationId xmlns:a16="http://schemas.microsoft.com/office/drawing/2014/main" id="{F83EA327-5825-B3AA-8C7D-D8AB7409B92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/>
          <a:stretch/>
        </p:blipFill>
        <p:spPr>
          <a:xfrm>
            <a:off x="6779260" y="2578770"/>
            <a:ext cx="943610" cy="808355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17DA3069-B565-F2F9-8106-6EFF0729AB2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2533050"/>
            <a:ext cx="900430" cy="900430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14F148C2-E8F7-53AA-E34E-895703C52A95}"/>
              </a:ext>
            </a:extLst>
          </p:cNvPr>
          <p:cNvSpPr txBox="1"/>
          <p:nvPr/>
        </p:nvSpPr>
        <p:spPr>
          <a:xfrm>
            <a:off x="604453" y="1318166"/>
            <a:ext cx="6026150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자유 주제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쿠버네티스를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활용한 손쉬운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 이중화 배포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서비스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83" name="Picture 2">
            <a:extLst>
              <a:ext uri="{FF2B5EF4-FFF2-40B4-BE49-F238E27FC236}">
                <a16:creationId xmlns:a16="http://schemas.microsoft.com/office/drawing/2014/main" id="{B7015379-1AB2-29E2-1C3E-9F67F9F1B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12256" r="8645" b="36884"/>
          <a:stretch/>
        </p:blipFill>
        <p:spPr bwMode="auto">
          <a:xfrm>
            <a:off x="6630603" y="4978125"/>
            <a:ext cx="1280372" cy="79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21A9AECF-8FE8-8963-B046-8F025EE58219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9490" t="7216" r="8932" b="8626"/>
          <a:stretch/>
        </p:blipFill>
        <p:spPr>
          <a:xfrm>
            <a:off x="4447357" y="4871096"/>
            <a:ext cx="1012681" cy="101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364DB-98E4-AA19-E2F3-F75644AC8A9E}"/>
              </a:ext>
            </a:extLst>
          </p:cNvPr>
          <p:cNvSpPr txBox="1">
            <a:spLocks/>
          </p:cNvSpPr>
          <p:nvPr/>
        </p:nvSpPr>
        <p:spPr>
          <a:xfrm>
            <a:off x="594995" y="753745"/>
            <a:ext cx="6833922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 err="1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Medium" charset="0"/>
                <a:ea typeface="G마켓 산스 TTF Medium" charset="0"/>
              </a:rPr>
              <a:t>쿠버네티스</a:t>
            </a:r>
            <a:r>
              <a:rPr lang="ko-KR" altLang="en-US" sz="3600" b="1" dirty="0" err="1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를</a:t>
            </a: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 활용한 </a:t>
            </a:r>
          </a:p>
          <a:p>
            <a:pPr marL="0" indent="0" latinLnBrk="0">
              <a:buFontTx/>
              <a:buNone/>
            </a:pP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손쉬운 </a:t>
            </a: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Medium" charset="0"/>
                <a:ea typeface="G마켓 산스 TTF Medium" charset="0"/>
              </a:rPr>
              <a:t>자동</a:t>
            </a: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Medium" charset="0"/>
                <a:ea typeface="G마켓 산스 TTF Medium" charset="0"/>
              </a:rPr>
              <a:t>이중화 배포 </a:t>
            </a: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G마켓 산스 TTF Medium" charset="0"/>
                <a:ea typeface="G마켓 산스 TTF Medium" charset="0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B4518-E529-475A-75A9-276CCB0104D0}"/>
              </a:ext>
            </a:extLst>
          </p:cNvPr>
          <p:cNvSpPr txBox="1"/>
          <p:nvPr/>
        </p:nvSpPr>
        <p:spPr>
          <a:xfrm>
            <a:off x="601345" y="177800"/>
            <a:ext cx="147508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01. 주제 및 팀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A3C20-F681-555C-D517-A03BEF5E4507}"/>
              </a:ext>
            </a:extLst>
          </p:cNvPr>
          <p:cNvSpPr/>
          <p:nvPr/>
        </p:nvSpPr>
        <p:spPr>
          <a:xfrm>
            <a:off x="594995" y="2836545"/>
            <a:ext cx="3422650" cy="16230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38100">
              <a:srgbClr val="262632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7EC9C-267A-CD97-5B6A-0B9B048060CF}"/>
              </a:ext>
            </a:extLst>
          </p:cNvPr>
          <p:cNvSpPr txBox="1"/>
          <p:nvPr/>
        </p:nvSpPr>
        <p:spPr>
          <a:xfrm>
            <a:off x="819150" y="3377873"/>
            <a:ext cx="2747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무중단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56B42-C038-C16F-A031-7A66007359C0}"/>
              </a:ext>
            </a:extLst>
          </p:cNvPr>
          <p:cNvSpPr/>
          <p:nvPr/>
        </p:nvSpPr>
        <p:spPr>
          <a:xfrm>
            <a:off x="594995" y="4380865"/>
            <a:ext cx="3422650" cy="9144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BEA96B-EF58-00CC-EB1A-C72EC09582CA}"/>
              </a:ext>
            </a:extLst>
          </p:cNvPr>
          <p:cNvSpPr/>
          <p:nvPr/>
        </p:nvSpPr>
        <p:spPr>
          <a:xfrm>
            <a:off x="4384675" y="2836545"/>
            <a:ext cx="3422650" cy="16230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38100">
              <a:srgbClr val="262632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9E40-799A-2D1C-178F-A9334DF0866F}"/>
              </a:ext>
            </a:extLst>
          </p:cNvPr>
          <p:cNvSpPr txBox="1"/>
          <p:nvPr/>
        </p:nvSpPr>
        <p:spPr>
          <a:xfrm>
            <a:off x="4608830" y="3376910"/>
            <a:ext cx="230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배포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자동화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A9BF51-D844-D19D-EEDB-4B48EC5BB156}"/>
              </a:ext>
            </a:extLst>
          </p:cNvPr>
          <p:cNvSpPr/>
          <p:nvPr/>
        </p:nvSpPr>
        <p:spPr>
          <a:xfrm>
            <a:off x="4384675" y="4380865"/>
            <a:ext cx="3422650" cy="9144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A885FC-14B4-2340-8A04-F2E872700DEF}"/>
              </a:ext>
            </a:extLst>
          </p:cNvPr>
          <p:cNvSpPr/>
          <p:nvPr/>
        </p:nvSpPr>
        <p:spPr>
          <a:xfrm>
            <a:off x="8174355" y="2836545"/>
            <a:ext cx="3422650" cy="16230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38100">
              <a:srgbClr val="262632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4C35F-34A8-FD73-755E-529511D06EE8}"/>
              </a:ext>
            </a:extLst>
          </p:cNvPr>
          <p:cNvSpPr txBox="1"/>
          <p:nvPr/>
        </p:nvSpPr>
        <p:spPr>
          <a:xfrm>
            <a:off x="8398511" y="3192243"/>
            <a:ext cx="226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애플리케이션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650307-3C74-D12E-EA47-DF746A1E6A16}"/>
              </a:ext>
            </a:extLst>
          </p:cNvPr>
          <p:cNvSpPr/>
          <p:nvPr/>
        </p:nvSpPr>
        <p:spPr>
          <a:xfrm>
            <a:off x="8174355" y="4380865"/>
            <a:ext cx="3422650" cy="9144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0175C-AA43-F5AD-C14F-A6C95A9D9C6B}"/>
              </a:ext>
            </a:extLst>
          </p:cNvPr>
          <p:cNvSpPr/>
          <p:nvPr/>
        </p:nvSpPr>
        <p:spPr>
          <a:xfrm>
            <a:off x="2082165" y="4804410"/>
            <a:ext cx="3422650" cy="16230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38100">
              <a:srgbClr val="262632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FD054-8DEA-98DC-28BE-5F6C72EE2C06}"/>
              </a:ext>
            </a:extLst>
          </p:cNvPr>
          <p:cNvSpPr txBox="1"/>
          <p:nvPr/>
        </p:nvSpPr>
        <p:spPr>
          <a:xfrm>
            <a:off x="2306320" y="5350170"/>
            <a:ext cx="2747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모니터링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E60B9C-9A29-E141-33C6-2E96BCA233A9}"/>
              </a:ext>
            </a:extLst>
          </p:cNvPr>
          <p:cNvSpPr/>
          <p:nvPr/>
        </p:nvSpPr>
        <p:spPr>
          <a:xfrm>
            <a:off x="2082165" y="6348095"/>
            <a:ext cx="3422650" cy="9144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BF9103-BCDB-1841-E7FB-58A851C79618}"/>
              </a:ext>
            </a:extLst>
          </p:cNvPr>
          <p:cNvSpPr/>
          <p:nvPr/>
        </p:nvSpPr>
        <p:spPr>
          <a:xfrm>
            <a:off x="6687185" y="4804410"/>
            <a:ext cx="3422650" cy="16230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38100">
              <a:srgbClr val="262632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F5D0E-AC92-F657-2796-1F78DD2FFD21}"/>
              </a:ext>
            </a:extLst>
          </p:cNvPr>
          <p:cNvSpPr txBox="1"/>
          <p:nvPr/>
        </p:nvSpPr>
        <p:spPr>
          <a:xfrm>
            <a:off x="6911341" y="5165505"/>
            <a:ext cx="2085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데이터베이스 관리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ED42BF-00C4-87FE-D263-64FC2B87839F}"/>
              </a:ext>
            </a:extLst>
          </p:cNvPr>
          <p:cNvSpPr/>
          <p:nvPr/>
        </p:nvSpPr>
        <p:spPr>
          <a:xfrm>
            <a:off x="6687185" y="6348095"/>
            <a:ext cx="3422650" cy="9144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643E6E4-B049-5851-4389-36436AD98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16165" r="13641" b="13641"/>
          <a:stretch/>
        </p:blipFill>
        <p:spPr bwMode="auto">
          <a:xfrm>
            <a:off x="2999826" y="3103479"/>
            <a:ext cx="859704" cy="8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B4C26DF-138F-17E1-A5B3-738AA088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41" y="3109194"/>
            <a:ext cx="885104" cy="8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6A5C31F0-B6AD-0860-FF55-55CB97D9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01" y="5096744"/>
            <a:ext cx="859704" cy="8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DEA40A26-C3BA-9312-7FE2-06F57741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63" y="5096744"/>
            <a:ext cx="899758" cy="89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>
            <a:extLst>
              <a:ext uri="{FF2B5EF4-FFF2-40B4-BE49-F238E27FC236}">
                <a16:creationId xmlns:a16="http://schemas.microsoft.com/office/drawing/2014/main" id="{2654FF54-50C1-1D51-4A18-C461D08D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410" y="3202955"/>
            <a:ext cx="711210" cy="71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7DDF0BD0-D542-0580-250A-52C731DC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59" y="362267"/>
            <a:ext cx="2030436" cy="203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3353D3-DB52-2B63-FEA1-6E6D5D3A43B2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8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텍스트 상자 14"/>
          <p:cNvSpPr txBox="1">
            <a:spLocks/>
          </p:cNvSpPr>
          <p:nvPr/>
        </p:nvSpPr>
        <p:spPr>
          <a:xfrm>
            <a:off x="594995" y="753745"/>
            <a:ext cx="36506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latin typeface="G마켓 산스 TTF Bold" charset="0"/>
                <a:ea typeface="G마켓 산스 TTF Bold" charset="0"/>
              </a:rPr>
              <a:t>개발 환경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latin typeface="G마켓 산스 TTF Bold" charset="0"/>
              <a:ea typeface="G마켓 산스 TTF Bold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93C184-989C-CFAD-2D39-1FE6EE5D1AE1}"/>
              </a:ext>
            </a:extLst>
          </p:cNvPr>
          <p:cNvSpPr/>
          <p:nvPr/>
        </p:nvSpPr>
        <p:spPr>
          <a:xfrm>
            <a:off x="765801" y="2202766"/>
            <a:ext cx="3397749" cy="4207223"/>
          </a:xfrm>
          <a:prstGeom prst="rect">
            <a:avLst/>
          </a:prstGeom>
          <a:solidFill>
            <a:schemeClr val="bg1"/>
          </a:solidFill>
          <a:ln w="38100">
            <a:solidFill>
              <a:srgbClr val="4659E2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D89539-C19C-B80C-73FD-126D03A74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0" t="7216" r="8932" b="8626"/>
          <a:stretch/>
        </p:blipFill>
        <p:spPr>
          <a:xfrm>
            <a:off x="938577" y="2340444"/>
            <a:ext cx="1637212" cy="164040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66033AF-7C50-BEC0-D9C4-97442B1C0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t="12256" r="8645" b="36884"/>
          <a:stretch/>
        </p:blipFill>
        <p:spPr bwMode="auto">
          <a:xfrm>
            <a:off x="2158224" y="3580629"/>
            <a:ext cx="2058632" cy="12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53EA918-198F-2B68-A15E-5A7E3E08F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11502" r="10996" b="14677"/>
          <a:stretch/>
        </p:blipFill>
        <p:spPr bwMode="auto">
          <a:xfrm>
            <a:off x="1415639" y="4906561"/>
            <a:ext cx="2177518" cy="13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3B8B-3159-9489-8CE0-868C5882C42E}"/>
              </a:ext>
            </a:extLst>
          </p:cNvPr>
          <p:cNvSpPr/>
          <p:nvPr/>
        </p:nvSpPr>
        <p:spPr>
          <a:xfrm>
            <a:off x="4463109" y="2202766"/>
            <a:ext cx="3252874" cy="1670208"/>
          </a:xfrm>
          <a:prstGeom prst="rect">
            <a:avLst/>
          </a:prstGeom>
          <a:solidFill>
            <a:schemeClr val="bg1"/>
          </a:solidFill>
          <a:ln w="38100">
            <a:solidFill>
              <a:srgbClr val="4659E2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C9586-5951-439D-7E30-59D9966CB05F}"/>
              </a:ext>
            </a:extLst>
          </p:cNvPr>
          <p:cNvSpPr/>
          <p:nvPr/>
        </p:nvSpPr>
        <p:spPr>
          <a:xfrm>
            <a:off x="4463109" y="4730511"/>
            <a:ext cx="3252874" cy="1670051"/>
          </a:xfrm>
          <a:prstGeom prst="rect">
            <a:avLst/>
          </a:prstGeom>
          <a:solidFill>
            <a:schemeClr val="bg1"/>
          </a:solidFill>
          <a:ln w="38100">
            <a:solidFill>
              <a:srgbClr val="4659E2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EFAA91-B567-7959-DEDA-741080068D1E}"/>
              </a:ext>
            </a:extLst>
          </p:cNvPr>
          <p:cNvSpPr/>
          <p:nvPr/>
        </p:nvSpPr>
        <p:spPr>
          <a:xfrm>
            <a:off x="8036235" y="2193339"/>
            <a:ext cx="3398400" cy="4207223"/>
          </a:xfrm>
          <a:prstGeom prst="rect">
            <a:avLst/>
          </a:prstGeom>
          <a:solidFill>
            <a:schemeClr val="bg1"/>
          </a:solidFill>
          <a:ln w="38100">
            <a:solidFill>
              <a:srgbClr val="4659E2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B303C-C483-D7A4-18D2-16F45A00642B}"/>
              </a:ext>
            </a:extLst>
          </p:cNvPr>
          <p:cNvSpPr txBox="1"/>
          <p:nvPr/>
        </p:nvSpPr>
        <p:spPr>
          <a:xfrm>
            <a:off x="1090853" y="1793229"/>
            <a:ext cx="274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1B2CA9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Infrastructure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B2CA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37FFB2-1098-0117-2979-4432ABCD12D5}"/>
              </a:ext>
            </a:extLst>
          </p:cNvPr>
          <p:cNvSpPr txBox="1"/>
          <p:nvPr/>
        </p:nvSpPr>
        <p:spPr>
          <a:xfrm>
            <a:off x="4938291" y="1793229"/>
            <a:ext cx="2302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B2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CI/CD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5C205-E87A-1EE8-2164-A1CA513FAD8E}"/>
              </a:ext>
            </a:extLst>
          </p:cNvPr>
          <p:cNvSpPr txBox="1"/>
          <p:nvPr/>
        </p:nvSpPr>
        <p:spPr>
          <a:xfrm>
            <a:off x="4715724" y="4350571"/>
            <a:ext cx="274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B2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Monitoring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B9E323-74E7-A465-2D5D-284939FD594E}"/>
              </a:ext>
            </a:extLst>
          </p:cNvPr>
          <p:cNvSpPr txBox="1"/>
          <p:nvPr/>
        </p:nvSpPr>
        <p:spPr>
          <a:xfrm>
            <a:off x="8361613" y="1765739"/>
            <a:ext cx="274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B2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Frontend/Backend</a:t>
            </a:r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52C3850F-2E9E-714B-1855-D2148E675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77" y="2409618"/>
            <a:ext cx="1380694" cy="13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/Users/hj/Library/Group Containers/L48J367XN4.com.infraware.PolarisOffice/EngineTemp/54520/image36.png">
            <a:extLst>
              <a:ext uri="{FF2B5EF4-FFF2-40B4-BE49-F238E27FC236}">
                <a16:creationId xmlns:a16="http://schemas.microsoft.com/office/drawing/2014/main" id="{BC897CF0-403B-289A-9E7D-DB94D5AD84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4526" r="9330" b="13168"/>
          <a:stretch/>
        </p:blipFill>
        <p:spPr bwMode="auto">
          <a:xfrm>
            <a:off x="6211333" y="2429064"/>
            <a:ext cx="1395689" cy="1319021"/>
          </a:xfrm>
          <a:prstGeom prst="rect">
            <a:avLst/>
          </a:prstGeom>
          <a:noFill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74EBC8-2D29-E093-024F-AF6EDFC3132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4"/>
          <a:stretch/>
        </p:blipFill>
        <p:spPr>
          <a:xfrm>
            <a:off x="9645581" y="3274820"/>
            <a:ext cx="1686971" cy="14451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F7200F5-37B4-6A78-378E-60FFF3680D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34" y="2466138"/>
            <a:ext cx="1548029" cy="1548029"/>
          </a:xfrm>
          <a:prstGeom prst="rect">
            <a:avLst/>
          </a:prstGeom>
        </p:spPr>
      </p:pic>
      <p:pic>
        <p:nvPicPr>
          <p:cNvPr id="46" name="Picture 8" descr="Bootstrap (front-end framework) - Wikipedia">
            <a:extLst>
              <a:ext uri="{FF2B5EF4-FFF2-40B4-BE49-F238E27FC236}">
                <a16:creationId xmlns:a16="http://schemas.microsoft.com/office/drawing/2014/main" id="{F9C24515-7594-11C1-AFD3-3F52285C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548" y="4906561"/>
            <a:ext cx="1641241" cy="13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B277698F-F612-0100-9174-F4C5EED1B0FB}"/>
              </a:ext>
            </a:extLst>
          </p:cNvPr>
          <p:cNvGrpSpPr/>
          <p:nvPr/>
        </p:nvGrpSpPr>
        <p:grpSpPr>
          <a:xfrm>
            <a:off x="9885915" y="177800"/>
            <a:ext cx="1775014" cy="1247851"/>
            <a:chOff x="8760454" y="197368"/>
            <a:chExt cx="2317889" cy="156313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6DE953D-1465-2601-39D5-29934EFC3348}"/>
                </a:ext>
              </a:extLst>
            </p:cNvPr>
            <p:cNvGrpSpPr/>
            <p:nvPr/>
          </p:nvGrpSpPr>
          <p:grpSpPr>
            <a:xfrm>
              <a:off x="8760454" y="197368"/>
              <a:ext cx="2317889" cy="1563137"/>
              <a:chOff x="8894723" y="282804"/>
              <a:chExt cx="2317889" cy="1563137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A84BF9-53C8-66CA-1909-D03E27A0A41A}"/>
                  </a:ext>
                </a:extLst>
              </p:cNvPr>
              <p:cNvGrpSpPr/>
              <p:nvPr/>
            </p:nvGrpSpPr>
            <p:grpSpPr>
              <a:xfrm>
                <a:off x="8946035" y="396640"/>
                <a:ext cx="2017460" cy="1414469"/>
                <a:chOff x="8670941" y="466866"/>
                <a:chExt cx="2188321" cy="1420510"/>
              </a:xfrm>
            </p:grpSpPr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4C6A1E9C-1AF7-7E3B-EBD2-DCE118EBF3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85" t="8859" r="10815"/>
                <a:stretch/>
              </p:blipFill>
              <p:spPr bwMode="auto">
                <a:xfrm>
                  <a:off x="8670941" y="466866"/>
                  <a:ext cx="2188321" cy="14205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6CA3C453-108D-7470-C965-4B8A983C2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490" t="7216" r="8932" b="8626"/>
                <a:stretch/>
              </p:blipFill>
              <p:spPr>
                <a:xfrm>
                  <a:off x="10519476" y="1009731"/>
                  <a:ext cx="250265" cy="250753"/>
                </a:xfrm>
                <a:prstGeom prst="rect">
                  <a:avLst/>
                </a:prstGeom>
              </p:spPr>
            </p:pic>
            <p:pic>
              <p:nvPicPr>
                <p:cNvPr id="51" name="Picture 10">
                  <a:extLst>
                    <a:ext uri="{FF2B5EF4-FFF2-40B4-BE49-F238E27FC236}">
                      <a16:creationId xmlns:a16="http://schemas.microsoft.com/office/drawing/2014/main" id="{22C120B4-88A3-7612-EE65-9B6FF5D70B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34193" y="466866"/>
                  <a:ext cx="291791" cy="291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7A4F0A01-908A-1142-4572-A1B51F6BA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9192" y="1009731"/>
                  <a:ext cx="250753" cy="250753"/>
                </a:xfrm>
                <a:prstGeom prst="rect">
                  <a:avLst/>
                </a:prstGeom>
              </p:spPr>
            </p:pic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C68A260-45B6-E10F-DE1A-B1CD0BD6622A}"/>
                    </a:ext>
                  </a:extLst>
                </p:cNvPr>
                <p:cNvSpPr/>
                <p:nvPr/>
              </p:nvSpPr>
              <p:spPr>
                <a:xfrm>
                  <a:off x="10529178" y="1500215"/>
                  <a:ext cx="250265" cy="2273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FEE16C98-2658-1CBE-EEC2-34C8B775A6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41" t="12256" r="8645" b="36786"/>
                <a:stretch/>
              </p:blipFill>
              <p:spPr bwMode="auto">
                <a:xfrm>
                  <a:off x="10542859" y="1500217"/>
                  <a:ext cx="316403" cy="227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AF16DB1-ABA7-0F8A-2D7E-630DD463127F}"/>
                  </a:ext>
                </a:extLst>
              </p:cNvPr>
              <p:cNvSpPr/>
              <p:nvPr/>
            </p:nvSpPr>
            <p:spPr>
              <a:xfrm>
                <a:off x="8946035" y="282804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CF51D9C-D6D9-6FA6-1BAE-23AB428A112C}"/>
                  </a:ext>
                </a:extLst>
              </p:cNvPr>
              <p:cNvSpPr/>
              <p:nvPr/>
            </p:nvSpPr>
            <p:spPr>
              <a:xfrm>
                <a:off x="9055053" y="622121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0D82585-7429-5491-AB27-0ACE6A658850}"/>
                  </a:ext>
                </a:extLst>
              </p:cNvPr>
              <p:cNvSpPr/>
              <p:nvPr/>
            </p:nvSpPr>
            <p:spPr>
              <a:xfrm>
                <a:off x="10659183" y="453470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01F9F5E-D628-1A93-7611-E17F8C5F7734}"/>
                  </a:ext>
                </a:extLst>
              </p:cNvPr>
              <p:cNvSpPr/>
              <p:nvPr/>
            </p:nvSpPr>
            <p:spPr>
              <a:xfrm>
                <a:off x="10858809" y="632468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0BB3CC2-1710-0AA0-C0DC-AA144A4F747A}"/>
                  </a:ext>
                </a:extLst>
              </p:cNvPr>
              <p:cNvSpPr/>
              <p:nvPr/>
            </p:nvSpPr>
            <p:spPr>
              <a:xfrm>
                <a:off x="11011209" y="784868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3237D6E-3B80-7FFC-44FE-3CCE5C9D96EF}"/>
                  </a:ext>
                </a:extLst>
              </p:cNvPr>
              <p:cNvSpPr/>
              <p:nvPr/>
            </p:nvSpPr>
            <p:spPr>
              <a:xfrm>
                <a:off x="10886650" y="1236264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E86C77-C570-7054-D94D-463B25F050D7}"/>
                  </a:ext>
                </a:extLst>
              </p:cNvPr>
              <p:cNvSpPr/>
              <p:nvPr/>
            </p:nvSpPr>
            <p:spPr>
              <a:xfrm>
                <a:off x="11078343" y="1400223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68505FD-B765-C77A-8125-3A0324AF33FD}"/>
                  </a:ext>
                </a:extLst>
              </p:cNvPr>
              <p:cNvSpPr/>
              <p:nvPr/>
            </p:nvSpPr>
            <p:spPr>
              <a:xfrm>
                <a:off x="9301523" y="1300343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2C2A2C3-1107-F837-44CB-4122D1D8C5E9}"/>
                  </a:ext>
                </a:extLst>
              </p:cNvPr>
              <p:cNvSpPr/>
              <p:nvPr/>
            </p:nvSpPr>
            <p:spPr>
              <a:xfrm>
                <a:off x="8894723" y="1236263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132A4BC-7006-9C58-98C7-FFF00C97E368}"/>
                  </a:ext>
                </a:extLst>
              </p:cNvPr>
              <p:cNvSpPr/>
              <p:nvPr/>
            </p:nvSpPr>
            <p:spPr>
              <a:xfrm>
                <a:off x="10015797" y="701122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AEFCC3D-6AF2-A17B-4AAB-9DD91478DC42}"/>
                  </a:ext>
                </a:extLst>
              </p:cNvPr>
              <p:cNvSpPr/>
              <p:nvPr/>
            </p:nvSpPr>
            <p:spPr>
              <a:xfrm>
                <a:off x="9368657" y="1680734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8AF3D7E-462C-7120-2B93-D55378DBB6AE}"/>
                  </a:ext>
                </a:extLst>
              </p:cNvPr>
              <p:cNvSpPr/>
              <p:nvPr/>
            </p:nvSpPr>
            <p:spPr>
              <a:xfrm>
                <a:off x="10659183" y="676820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0474EFB-9DF3-1964-970B-17DB3BB25EC8}"/>
                  </a:ext>
                </a:extLst>
              </p:cNvPr>
              <p:cNvSpPr/>
              <p:nvPr/>
            </p:nvSpPr>
            <p:spPr>
              <a:xfrm>
                <a:off x="9694104" y="756577"/>
                <a:ext cx="134269" cy="165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491E9DB-1644-B62C-ED27-1ECEFE8197FF}"/>
                </a:ext>
              </a:extLst>
            </p:cNvPr>
            <p:cNvSpPr/>
            <p:nvPr/>
          </p:nvSpPr>
          <p:spPr>
            <a:xfrm>
              <a:off x="10352118" y="1040091"/>
              <a:ext cx="134269" cy="165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C27E19-F438-FB65-EAE1-1ABFCBF28370}"/>
              </a:ext>
            </a:extLst>
          </p:cNvPr>
          <p:cNvSpPr txBox="1"/>
          <p:nvPr/>
        </p:nvSpPr>
        <p:spPr>
          <a:xfrm>
            <a:off x="601345" y="177800"/>
            <a:ext cx="147508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01. 주제 및 팀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25DA1F-BE72-796B-40D5-A659C98F09D4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23195C-E2C3-9C8C-E53F-7DD3F444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00" y="4919570"/>
            <a:ext cx="1289249" cy="12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D1D1D5-1D4B-F450-938E-6E7110AEA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8" t="11130" r="21304" b="6774"/>
          <a:stretch/>
        </p:blipFill>
        <p:spPr bwMode="auto">
          <a:xfrm>
            <a:off x="6179837" y="4915693"/>
            <a:ext cx="1458681" cy="12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C52D72-6A55-F326-CBFA-DC78DE2DD9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213" y="804380"/>
            <a:ext cx="4539690" cy="58874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AB5AB3-4E72-9183-C77B-C0DBB8AFCB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9052" y="1016327"/>
            <a:ext cx="4840478" cy="31547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F8F93B-8DE8-74CF-933B-499CAAFE93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7857" y="3703755"/>
            <a:ext cx="4770346" cy="29231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C8FE58-3457-A865-A444-5B94E9AA2F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7030" y="479021"/>
            <a:ext cx="4642089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CCCABA-D5AA-50A1-2937-6B6D4C251D86}"/>
              </a:ext>
            </a:extLst>
          </p:cNvPr>
          <p:cNvGrpSpPr/>
          <p:nvPr/>
        </p:nvGrpSpPr>
        <p:grpSpPr>
          <a:xfrm>
            <a:off x="706484" y="666887"/>
            <a:ext cx="1500583" cy="2007622"/>
            <a:chOff x="706484" y="666887"/>
            <a:chExt cx="1500583" cy="2007622"/>
          </a:xfrm>
        </p:grpSpPr>
        <p:pic>
          <p:nvPicPr>
            <p:cNvPr id="18" name="Picture 10" descr="jenkins, 로고 아이콘">
              <a:extLst>
                <a:ext uri="{FF2B5EF4-FFF2-40B4-BE49-F238E27FC236}">
                  <a16:creationId xmlns:a16="http://schemas.microsoft.com/office/drawing/2014/main" id="{CBDEC150-E3FA-DAE2-6D8C-CDB158028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84" y="666887"/>
              <a:ext cx="1500583" cy="1500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4B663ED-41AD-D2D2-C580-0B77B7A55B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4022" y="2227911"/>
              <a:ext cx="4" cy="446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41D073-BB63-857A-5D6F-265DF9756F78}"/>
              </a:ext>
            </a:extLst>
          </p:cNvPr>
          <p:cNvGrpSpPr/>
          <p:nvPr/>
        </p:nvGrpSpPr>
        <p:grpSpPr>
          <a:xfrm>
            <a:off x="2146601" y="555485"/>
            <a:ext cx="2713325" cy="1591455"/>
            <a:chOff x="2146601" y="555485"/>
            <a:chExt cx="2713325" cy="15914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B26A40C-0794-7E1D-DB77-491C41B40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4" t="8175" r="6292" b="35666"/>
            <a:stretch/>
          </p:blipFill>
          <p:spPr bwMode="auto">
            <a:xfrm>
              <a:off x="2713866" y="555485"/>
              <a:ext cx="2146060" cy="159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832AEEF-0578-B295-7E39-596262B149C3}"/>
                </a:ext>
              </a:extLst>
            </p:cNvPr>
            <p:cNvCxnSpPr>
              <a:cxnSpLocks/>
            </p:cNvCxnSpPr>
            <p:nvPr/>
          </p:nvCxnSpPr>
          <p:spPr>
            <a:xfrm>
              <a:off x="2146601" y="1416600"/>
              <a:ext cx="713442" cy="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E9ED57B-8829-885A-CBC7-E4EDE65D4551}"/>
              </a:ext>
            </a:extLst>
          </p:cNvPr>
          <p:cNvSpPr txBox="1"/>
          <p:nvPr/>
        </p:nvSpPr>
        <p:spPr>
          <a:xfrm>
            <a:off x="601345" y="177800"/>
            <a:ext cx="1422184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2</a:t>
            </a: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서비스 흐름도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686A41B-20B0-2DD5-AF60-C46FE2B038F3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0DF731-E8C3-1781-2835-12BE50B8B1A9}"/>
              </a:ext>
            </a:extLst>
          </p:cNvPr>
          <p:cNvGrpSpPr/>
          <p:nvPr/>
        </p:nvGrpSpPr>
        <p:grpSpPr>
          <a:xfrm>
            <a:off x="574848" y="2355699"/>
            <a:ext cx="1763854" cy="1967377"/>
            <a:chOff x="574848" y="2355699"/>
            <a:chExt cx="1763854" cy="1967377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A55FB639-D5BE-674E-D676-AF1A00F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48" y="2355699"/>
              <a:ext cx="1763854" cy="176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4E7D91-B43A-7A79-10BF-CACAB8146A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9052" y="3876478"/>
              <a:ext cx="4" cy="446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A7962E-2FBE-5381-90A9-58B4CF2AF937}"/>
              </a:ext>
            </a:extLst>
          </p:cNvPr>
          <p:cNvGrpSpPr/>
          <p:nvPr/>
        </p:nvGrpSpPr>
        <p:grpSpPr>
          <a:xfrm>
            <a:off x="4334882" y="676689"/>
            <a:ext cx="3581576" cy="6292337"/>
            <a:chOff x="4334882" y="676689"/>
            <a:chExt cx="3581576" cy="629233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DC0EB86-0655-F4EC-E0B4-2C9239F8A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45" t="10294" r="8631" b="7333"/>
            <a:stretch/>
          </p:blipFill>
          <p:spPr>
            <a:xfrm>
              <a:off x="5361280" y="676689"/>
              <a:ext cx="1526919" cy="1468114"/>
            </a:xfrm>
            <a:prstGeom prst="rect">
              <a:avLst/>
            </a:prstGeom>
          </p:spPr>
        </p:pic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C3080E51-EB74-8D4A-0C96-2BB846345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771" y="2523861"/>
              <a:ext cx="1032521" cy="103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130C113A-DEF7-957F-1BEA-A38A59A64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243" y="2498022"/>
              <a:ext cx="1032521" cy="103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01AEE7-2093-8B5C-DE5E-2636EA1299C8}"/>
                </a:ext>
              </a:extLst>
            </p:cNvPr>
            <p:cNvSpPr txBox="1"/>
            <p:nvPr/>
          </p:nvSpPr>
          <p:spPr>
            <a:xfrm>
              <a:off x="4334882" y="3499149"/>
              <a:ext cx="129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26CE5"/>
                  </a:solidFill>
                </a:rPr>
                <a:t>Worker 1</a:t>
              </a:r>
              <a:endParaRPr lang="ko-KR" altLang="en-US" b="1" dirty="0">
                <a:solidFill>
                  <a:srgbClr val="326CE5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F3ABCD-9590-C7A8-7399-319ECA65E38B}"/>
                </a:ext>
              </a:extLst>
            </p:cNvPr>
            <p:cNvSpPr txBox="1"/>
            <p:nvPr/>
          </p:nvSpPr>
          <p:spPr>
            <a:xfrm>
              <a:off x="6622142" y="3499149"/>
              <a:ext cx="129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26CE5"/>
                  </a:solidFill>
                </a:rPr>
                <a:t>Worker 2</a:t>
              </a:r>
              <a:endParaRPr lang="ko-KR" altLang="en-US" b="1" dirty="0">
                <a:solidFill>
                  <a:srgbClr val="326CE5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AECB366-7E0F-17DD-11A9-A5F8487F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1506" y="4112913"/>
              <a:ext cx="1106467" cy="110646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846B40-56AA-F906-78BA-CCD57B0FF736}"/>
                </a:ext>
              </a:extLst>
            </p:cNvPr>
            <p:cNvSpPr txBox="1"/>
            <p:nvPr/>
          </p:nvSpPr>
          <p:spPr>
            <a:xfrm>
              <a:off x="5132242" y="5161900"/>
              <a:ext cx="1984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26CE5"/>
                  </a:solidFill>
                </a:rPr>
                <a:t>Load Balancer</a:t>
              </a:r>
              <a:endParaRPr lang="ko-KR" altLang="en-US" b="1" dirty="0">
                <a:solidFill>
                  <a:srgbClr val="326CE5"/>
                </a:solidFill>
              </a:endParaRPr>
            </a:p>
          </p:txBody>
        </p:sp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C5E9D78C-2CAB-F227-AD7A-5275F0C318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0" r="5603"/>
            <a:stretch/>
          </p:blipFill>
          <p:spPr bwMode="auto">
            <a:xfrm>
              <a:off x="5571506" y="5707559"/>
              <a:ext cx="1106467" cy="126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AFC39BD-DF54-2AF8-8CE9-7F02FB22115A}"/>
                </a:ext>
              </a:extLst>
            </p:cNvPr>
            <p:cNvCxnSpPr>
              <a:cxnSpLocks/>
            </p:cNvCxnSpPr>
            <p:nvPr/>
          </p:nvCxnSpPr>
          <p:spPr>
            <a:xfrm>
              <a:off x="4619588" y="1411324"/>
              <a:ext cx="713442" cy="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직선 화살표 연결선 1024">
              <a:extLst>
                <a:ext uri="{FF2B5EF4-FFF2-40B4-BE49-F238E27FC236}">
                  <a16:creationId xmlns:a16="http://schemas.microsoft.com/office/drawing/2014/main" id="{AF18D9FF-E381-9E71-E08C-3F34F57A30CA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6124740" y="2144803"/>
              <a:ext cx="1149764" cy="353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직선 화살표 연결선 1028">
              <a:extLst>
                <a:ext uri="{FF2B5EF4-FFF2-40B4-BE49-F238E27FC236}">
                  <a16:creationId xmlns:a16="http://schemas.microsoft.com/office/drawing/2014/main" id="{C482E5E3-19C2-FCC3-FCBA-B72C53AC8544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 flipH="1">
              <a:off x="5122032" y="2144803"/>
              <a:ext cx="1002708" cy="3790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직선 화살표 연결선 1031">
              <a:extLst>
                <a:ext uri="{FF2B5EF4-FFF2-40B4-BE49-F238E27FC236}">
                  <a16:creationId xmlns:a16="http://schemas.microsoft.com/office/drawing/2014/main" id="{0799B687-7709-8077-2A04-7AFC98C7E469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4982040" y="3868481"/>
              <a:ext cx="1142700" cy="244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>
              <a:extLst>
                <a:ext uri="{FF2B5EF4-FFF2-40B4-BE49-F238E27FC236}">
                  <a16:creationId xmlns:a16="http://schemas.microsoft.com/office/drawing/2014/main" id="{BCF36804-A763-8492-4B6F-2DB157EB1C9C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 flipH="1">
              <a:off x="6124740" y="3868481"/>
              <a:ext cx="1144560" cy="2444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직선 화살표 연결선 1054">
              <a:extLst>
                <a:ext uri="{FF2B5EF4-FFF2-40B4-BE49-F238E27FC236}">
                  <a16:creationId xmlns:a16="http://schemas.microsoft.com/office/drawing/2014/main" id="{BDB2A2C9-0C41-D088-232C-E03F90BFF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3789" y="5502661"/>
              <a:ext cx="1901" cy="20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ABD3F0-1E49-F363-BD72-4F507FFD7C21}"/>
              </a:ext>
            </a:extLst>
          </p:cNvPr>
          <p:cNvGrpSpPr/>
          <p:nvPr/>
        </p:nvGrpSpPr>
        <p:grpSpPr>
          <a:xfrm>
            <a:off x="184543" y="4400846"/>
            <a:ext cx="2630110" cy="2373388"/>
            <a:chOff x="184543" y="4400846"/>
            <a:chExt cx="2630110" cy="23733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0069F1F-0C9F-2ECE-69C2-8C541501D707}"/>
                </a:ext>
              </a:extLst>
            </p:cNvPr>
            <p:cNvGrpSpPr/>
            <p:nvPr/>
          </p:nvGrpSpPr>
          <p:grpSpPr>
            <a:xfrm>
              <a:off x="184543" y="4400846"/>
              <a:ext cx="2630110" cy="1075633"/>
              <a:chOff x="184543" y="4400846"/>
              <a:chExt cx="2630110" cy="10756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014BA6D-3482-1C5D-5E42-AEC061F99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085" y="457866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28E6C3C-B6E6-CE36-24A1-726B75ED1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578" y="4578663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D650355-0493-2423-B9CB-A4236FCBB422}"/>
                  </a:ext>
                </a:extLst>
              </p:cNvPr>
              <p:cNvSpPr/>
              <p:nvPr/>
            </p:nvSpPr>
            <p:spPr>
              <a:xfrm>
                <a:off x="184543" y="4400846"/>
                <a:ext cx="2630110" cy="10756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Picture 8" descr="Json, requests, request, database">
                <a:extLst>
                  <a:ext uri="{FF2B5EF4-FFF2-40B4-BE49-F238E27FC236}">
                    <a16:creationId xmlns:a16="http://schemas.microsoft.com/office/drawing/2014/main" id="{0C2EBC7F-F13C-6F23-C4AC-83CEE449D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973" y="4503994"/>
                <a:ext cx="744700" cy="839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BA36626-A219-62AD-E32C-C4FD92BA15A3}"/>
                </a:ext>
              </a:extLst>
            </p:cNvPr>
            <p:cNvGrpSpPr/>
            <p:nvPr/>
          </p:nvGrpSpPr>
          <p:grpSpPr>
            <a:xfrm>
              <a:off x="772680" y="5845612"/>
              <a:ext cx="1362970" cy="928622"/>
              <a:chOff x="772680" y="5845612"/>
              <a:chExt cx="1362970" cy="92862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CC6E80-74D7-8569-AF6B-EF62F31B4ACA}"/>
                  </a:ext>
                </a:extLst>
              </p:cNvPr>
              <p:cNvSpPr txBox="1"/>
              <p:nvPr/>
            </p:nvSpPr>
            <p:spPr>
              <a:xfrm>
                <a:off x="1055031" y="6435680"/>
                <a:ext cx="8280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Users</a:t>
                </a:r>
                <a:endParaRPr lang="ko-KR" altLang="en-US" sz="1600" b="1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BFBD1352-D866-88D8-5566-A6C4C33FB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680" y="5845612"/>
                <a:ext cx="1362970" cy="668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A654DC5-79C4-34ED-EA9A-5113C7487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9056" y="5558749"/>
              <a:ext cx="4" cy="446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74" name="Picture 6">
              <a:extLst>
                <a:ext uri="{FF2B5EF4-FFF2-40B4-BE49-F238E27FC236}">
                  <a16:creationId xmlns:a16="http://schemas.microsoft.com/office/drawing/2014/main" id="{602DA881-FBB8-3EF4-A46F-C124ABFF4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32326" y="5553934"/>
              <a:ext cx="410794" cy="35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15CFD9-56B3-21F5-FB97-2678EB89B9B6}"/>
              </a:ext>
            </a:extLst>
          </p:cNvPr>
          <p:cNvGrpSpPr/>
          <p:nvPr/>
        </p:nvGrpSpPr>
        <p:grpSpPr>
          <a:xfrm>
            <a:off x="6995431" y="730308"/>
            <a:ext cx="4562849" cy="6027020"/>
            <a:chOff x="6995431" y="730308"/>
            <a:chExt cx="4562849" cy="6027020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F0792CD-F6B9-C1D5-CF6E-6638D985CEE4}"/>
                </a:ext>
              </a:extLst>
            </p:cNvPr>
            <p:cNvCxnSpPr>
              <a:cxnSpLocks/>
            </p:cNvCxnSpPr>
            <p:nvPr/>
          </p:nvCxnSpPr>
          <p:spPr>
            <a:xfrm>
              <a:off x="10700711" y="2122212"/>
              <a:ext cx="7999" cy="2110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564B0D-C671-BBED-3B14-C266BE153E7A}"/>
                </a:ext>
              </a:extLst>
            </p:cNvPr>
            <p:cNvGrpSpPr/>
            <p:nvPr/>
          </p:nvGrpSpPr>
          <p:grpSpPr>
            <a:xfrm>
              <a:off x="10099599" y="4358784"/>
              <a:ext cx="1365958" cy="1456249"/>
              <a:chOff x="10099599" y="4358784"/>
              <a:chExt cx="1365958" cy="145624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DA7C31E9-67C2-49CD-7901-498648F41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6641" y="4358784"/>
                <a:ext cx="1200805" cy="120080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21917BF-42BC-F5DC-BBCA-386D691B7428}"/>
                  </a:ext>
                </a:extLst>
              </p:cNvPr>
              <p:cNvSpPr txBox="1"/>
              <p:nvPr/>
            </p:nvSpPr>
            <p:spPr>
              <a:xfrm>
                <a:off x="10099599" y="5476479"/>
                <a:ext cx="13659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Monitoring</a:t>
                </a:r>
                <a:endParaRPr lang="ko-KR" altLang="en-US" sz="16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1BD9E9-137C-E8BF-73B1-C41E6D3FC275}"/>
                </a:ext>
              </a:extLst>
            </p:cNvPr>
            <p:cNvGrpSpPr/>
            <p:nvPr/>
          </p:nvGrpSpPr>
          <p:grpSpPr>
            <a:xfrm>
              <a:off x="10099599" y="5830947"/>
              <a:ext cx="1362970" cy="926381"/>
              <a:chOff x="10099599" y="5830947"/>
              <a:chExt cx="1362970" cy="92638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96B3B4-33CC-33F1-3567-BAC088A8C8C5}"/>
                  </a:ext>
                </a:extLst>
              </p:cNvPr>
              <p:cNvSpPr txBox="1"/>
              <p:nvPr/>
            </p:nvSpPr>
            <p:spPr>
              <a:xfrm>
                <a:off x="10393769" y="6418774"/>
                <a:ext cx="8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Users</a:t>
                </a:r>
                <a:endParaRPr lang="ko-KR" altLang="en-US" sz="1200" b="1" dirty="0"/>
              </a:p>
            </p:txBody>
          </p:sp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B7E0F48B-7711-AC4C-82F0-E073D96B75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9599" y="5830947"/>
                <a:ext cx="1362970" cy="668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C510F978-70DD-13F3-17D4-7DEEB631A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95431" y="1410746"/>
              <a:ext cx="713442" cy="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0F62A98-7DA5-F7F2-0246-128B8669075F}"/>
                </a:ext>
              </a:extLst>
            </p:cNvPr>
            <p:cNvCxnSpPr>
              <a:cxnSpLocks/>
            </p:cNvCxnSpPr>
            <p:nvPr/>
          </p:nvCxnSpPr>
          <p:spPr>
            <a:xfrm>
              <a:off x="9282235" y="1417178"/>
              <a:ext cx="713442" cy="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9" name="Picture 2">
              <a:extLst>
                <a:ext uri="{FF2B5EF4-FFF2-40B4-BE49-F238E27FC236}">
                  <a16:creationId xmlns:a16="http://schemas.microsoft.com/office/drawing/2014/main" id="{C8F1DA07-018F-A8C3-B1D8-40FC1581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228" y="765584"/>
              <a:ext cx="1314651" cy="130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1" name="Picture 10">
              <a:extLst>
                <a:ext uri="{FF2B5EF4-FFF2-40B4-BE49-F238E27FC236}">
                  <a16:creationId xmlns:a16="http://schemas.microsoft.com/office/drawing/2014/main" id="{F5E0FB97-FA45-DE1C-1D8C-818AA87B4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38" t="11130" r="21304" b="6774"/>
            <a:stretch/>
          </p:blipFill>
          <p:spPr bwMode="auto">
            <a:xfrm>
              <a:off x="10099599" y="730308"/>
              <a:ext cx="1458681" cy="128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112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E1F21-AE12-A1A3-EB1E-5A173FC14BD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8AFD6-A53A-8258-7703-5E5445C8C33E}"/>
              </a:ext>
            </a:extLst>
          </p:cNvPr>
          <p:cNvSpPr txBox="1"/>
          <p:nvPr/>
        </p:nvSpPr>
        <p:spPr>
          <a:xfrm>
            <a:off x="6665417" y="987425"/>
            <a:ext cx="106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3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02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CBB8F0-8EE2-BD41-1968-4E618EE77A5C}"/>
              </a:ext>
            </a:extLst>
          </p:cNvPr>
          <p:cNvSpPr/>
          <p:nvPr/>
        </p:nvSpPr>
        <p:spPr>
          <a:xfrm>
            <a:off x="6779717" y="1856348"/>
            <a:ext cx="269240" cy="53975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9D0EC-3F2E-42C6-6100-D848092C6F64}"/>
              </a:ext>
            </a:extLst>
          </p:cNvPr>
          <p:cNvSpPr txBox="1">
            <a:spLocks/>
          </p:cNvSpPr>
          <p:nvPr/>
        </p:nvSpPr>
        <p:spPr>
          <a:xfrm>
            <a:off x="6779717" y="2981874"/>
            <a:ext cx="3540125" cy="95615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클라우드 아키텍처</a:t>
            </a: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62632"/>
                </a:solidFill>
                <a:latin typeface="맑은 고딕" charset="0"/>
                <a:ea typeface="맑은 고딕" charset="0"/>
              </a:rPr>
              <a:t>주요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39702-AF02-72A5-35E0-67DFC5C74BEA}"/>
              </a:ext>
            </a:extLst>
          </p:cNvPr>
          <p:cNvSpPr txBox="1"/>
          <p:nvPr/>
        </p:nvSpPr>
        <p:spPr>
          <a:xfrm>
            <a:off x="6725918" y="2264950"/>
            <a:ext cx="3285348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G마켓 산스 TTF Bold" charset="0"/>
                <a:ea typeface="G마켓 산스 TTF Bold" charset="0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0300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A2782A-7784-9A20-2305-EA60011D7E55}"/>
              </a:ext>
            </a:extLst>
          </p:cNvPr>
          <p:cNvSpPr/>
          <p:nvPr/>
        </p:nvSpPr>
        <p:spPr>
          <a:xfrm>
            <a:off x="170111" y="60385"/>
            <a:ext cx="11845637" cy="66937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A72646-9345-6F93-3D0A-F0F33A7F41EA}"/>
              </a:ext>
            </a:extLst>
          </p:cNvPr>
          <p:cNvSpPr/>
          <p:nvPr/>
        </p:nvSpPr>
        <p:spPr>
          <a:xfrm>
            <a:off x="1885270" y="3444586"/>
            <a:ext cx="8111696" cy="3017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C698F-658D-A25F-6575-D66C96B6127D}"/>
              </a:ext>
            </a:extLst>
          </p:cNvPr>
          <p:cNvSpPr txBox="1"/>
          <p:nvPr/>
        </p:nvSpPr>
        <p:spPr>
          <a:xfrm>
            <a:off x="729209" y="135083"/>
            <a:ext cx="1607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Oracle Cloud</a:t>
            </a:r>
            <a:endParaRPr lang="ko-KR" altLang="en-US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C18E76-156A-AEFB-EB46-929643CBCE70}"/>
              </a:ext>
            </a:extLst>
          </p:cNvPr>
          <p:cNvSpPr/>
          <p:nvPr/>
        </p:nvSpPr>
        <p:spPr>
          <a:xfrm>
            <a:off x="327931" y="692886"/>
            <a:ext cx="10238070" cy="59291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33E37-F39A-3A10-DD5C-EB1488B43D6A}"/>
              </a:ext>
            </a:extLst>
          </p:cNvPr>
          <p:cNvSpPr txBox="1"/>
          <p:nvPr/>
        </p:nvSpPr>
        <p:spPr>
          <a:xfrm>
            <a:off x="327931" y="692887"/>
            <a:ext cx="1143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VCN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1E6078-A556-CF95-E02C-B134CA39550D}"/>
              </a:ext>
            </a:extLst>
          </p:cNvPr>
          <p:cNvSpPr/>
          <p:nvPr/>
        </p:nvSpPr>
        <p:spPr>
          <a:xfrm>
            <a:off x="2236044" y="4627584"/>
            <a:ext cx="4896464" cy="1662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B5C34-0C94-2F68-3430-8F11BD1F5E9B}"/>
              </a:ext>
            </a:extLst>
          </p:cNvPr>
          <p:cNvSpPr txBox="1"/>
          <p:nvPr/>
        </p:nvSpPr>
        <p:spPr>
          <a:xfrm>
            <a:off x="3821495" y="4621179"/>
            <a:ext cx="172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Data Plane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836ADB-B17C-CD8C-C08E-F8957AE3DD57}"/>
              </a:ext>
            </a:extLst>
          </p:cNvPr>
          <p:cNvSpPr/>
          <p:nvPr/>
        </p:nvSpPr>
        <p:spPr>
          <a:xfrm>
            <a:off x="2707992" y="5068778"/>
            <a:ext cx="3952567" cy="1107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45550-2E6D-5D95-91B3-29428E43BD1C}"/>
              </a:ext>
            </a:extLst>
          </p:cNvPr>
          <p:cNvSpPr txBox="1"/>
          <p:nvPr/>
        </p:nvSpPr>
        <p:spPr>
          <a:xfrm>
            <a:off x="3821495" y="5090952"/>
            <a:ext cx="172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Node Pool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C1995-C3F9-5B1B-5334-A7AEFD9C0120}"/>
              </a:ext>
            </a:extLst>
          </p:cNvPr>
          <p:cNvSpPr/>
          <p:nvPr/>
        </p:nvSpPr>
        <p:spPr>
          <a:xfrm>
            <a:off x="3515495" y="5316471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0EF10A-63C2-4CF9-E4D2-BD07C8C3352D}"/>
              </a:ext>
            </a:extLst>
          </p:cNvPr>
          <p:cNvSpPr/>
          <p:nvPr/>
        </p:nvSpPr>
        <p:spPr>
          <a:xfrm>
            <a:off x="5198933" y="5303494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75C48-B53C-D0AB-0B29-4D40C89F98C8}"/>
              </a:ext>
            </a:extLst>
          </p:cNvPr>
          <p:cNvSpPr txBox="1"/>
          <p:nvPr/>
        </p:nvSpPr>
        <p:spPr>
          <a:xfrm>
            <a:off x="2958714" y="5868388"/>
            <a:ext cx="172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 Node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93BFE-E6C7-18D9-64A1-A227620B8752}"/>
              </a:ext>
            </a:extLst>
          </p:cNvPr>
          <p:cNvSpPr txBox="1"/>
          <p:nvPr/>
        </p:nvSpPr>
        <p:spPr>
          <a:xfrm>
            <a:off x="4642152" y="5873755"/>
            <a:ext cx="172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 Node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B02DA-2FD4-262C-1DF1-59DD083A1264}"/>
              </a:ext>
            </a:extLst>
          </p:cNvPr>
          <p:cNvSpPr txBox="1"/>
          <p:nvPr/>
        </p:nvSpPr>
        <p:spPr>
          <a:xfrm>
            <a:off x="4460838" y="3451812"/>
            <a:ext cx="314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Nonstop-cluster</a:t>
            </a:r>
            <a:endParaRPr lang="ko-KR" altLang="en-US" b="1" dirty="0"/>
          </a:p>
        </p:txBody>
      </p:sp>
      <p:pic>
        <p:nvPicPr>
          <p:cNvPr id="21" name="Picture 8" descr="C:\Users\awe\Desktop\OCI_Icons_PNG_SVG\OCI_Uploaded to OMM\Developer services\Container Engine For Kubernetes.png">
            <a:extLst>
              <a:ext uri="{FF2B5EF4-FFF2-40B4-BE49-F238E27FC236}">
                <a16:creationId xmlns:a16="http://schemas.microsoft.com/office/drawing/2014/main" id="{B8966E5C-227A-1A2B-46CF-3F0D33EB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44" y="3444586"/>
            <a:ext cx="775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696E18-7A1B-0627-04A0-AC6435570688}"/>
              </a:ext>
            </a:extLst>
          </p:cNvPr>
          <p:cNvSpPr txBox="1"/>
          <p:nvPr/>
        </p:nvSpPr>
        <p:spPr>
          <a:xfrm>
            <a:off x="1779084" y="4102293"/>
            <a:ext cx="1725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Container Engine</a:t>
            </a:r>
          </a:p>
          <a:p>
            <a:pPr algn="ctr"/>
            <a:r>
              <a:rPr lang="en-US" altLang="ko-KR" sz="1400" dirty="0"/>
              <a:t>For </a:t>
            </a:r>
            <a:r>
              <a:rPr lang="en-US" altLang="ko-KR" sz="1400" dirty="0" err="1"/>
              <a:t>kubernetes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6BED18-FF8E-7497-85A1-B8FB7906AB26}"/>
              </a:ext>
            </a:extLst>
          </p:cNvPr>
          <p:cNvSpPr/>
          <p:nvPr/>
        </p:nvSpPr>
        <p:spPr>
          <a:xfrm>
            <a:off x="7399498" y="4009741"/>
            <a:ext cx="1383275" cy="2280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48F42C-0F5F-F64B-F3DA-D7A6EDFA3ADF}"/>
              </a:ext>
            </a:extLst>
          </p:cNvPr>
          <p:cNvSpPr txBox="1"/>
          <p:nvPr/>
        </p:nvSpPr>
        <p:spPr>
          <a:xfrm>
            <a:off x="7453958" y="4042809"/>
            <a:ext cx="12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Control Plane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D5AF45-C7D0-0F4C-039E-FE04712B64D1}"/>
              </a:ext>
            </a:extLst>
          </p:cNvPr>
          <p:cNvSpPr/>
          <p:nvPr/>
        </p:nvSpPr>
        <p:spPr>
          <a:xfrm>
            <a:off x="7595575" y="4921495"/>
            <a:ext cx="991123" cy="5980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2D90A5-E902-5BDF-BEF1-CE2DB8B28AE1}"/>
              </a:ext>
            </a:extLst>
          </p:cNvPr>
          <p:cNvSpPr txBox="1"/>
          <p:nvPr/>
        </p:nvSpPr>
        <p:spPr>
          <a:xfrm>
            <a:off x="7453957" y="4993247"/>
            <a:ext cx="12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Kubernetes</a:t>
            </a:r>
            <a:r>
              <a:rPr lang="en-US" altLang="ko-KR" sz="1400" dirty="0"/>
              <a:t> API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A7F79E-5B6B-A4D7-C5E1-40F4FB3E85A3}"/>
              </a:ext>
            </a:extLst>
          </p:cNvPr>
          <p:cNvSpPr/>
          <p:nvPr/>
        </p:nvSpPr>
        <p:spPr>
          <a:xfrm>
            <a:off x="10655517" y="4318387"/>
            <a:ext cx="1249166" cy="1978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A60C5-BB9D-D3E8-D287-F7B7639DA991}"/>
              </a:ext>
            </a:extLst>
          </p:cNvPr>
          <p:cNvSpPr txBox="1"/>
          <p:nvPr/>
        </p:nvSpPr>
        <p:spPr>
          <a:xfrm>
            <a:off x="10686936" y="4351424"/>
            <a:ext cx="12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Container</a:t>
            </a:r>
          </a:p>
          <a:p>
            <a:pPr algn="ctr"/>
            <a:r>
              <a:rPr lang="en-US" altLang="ko-KR" sz="1600" dirty="0"/>
              <a:t>Registry</a:t>
            </a:r>
            <a:endParaRPr lang="ko-KR" altLang="en-US" sz="1600" dirty="0"/>
          </a:p>
        </p:txBody>
      </p:sp>
      <p:pic>
        <p:nvPicPr>
          <p:cNvPr id="29" name="Picture 9" descr="C:\Users\awe\Desktop\OCI_Icons_PNG_SVG\OCI_Uploaded to OMM\Developer services\Container Registry.png">
            <a:extLst>
              <a:ext uri="{FF2B5EF4-FFF2-40B4-BE49-F238E27FC236}">
                <a16:creationId xmlns:a16="http://schemas.microsoft.com/office/drawing/2014/main" id="{D9EEF84A-C9BE-B2E9-1A80-D22ABD52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114" y="515089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E843C5-6A3A-3390-FDEE-DA621E0F4FB7}"/>
              </a:ext>
            </a:extLst>
          </p:cNvPr>
          <p:cNvSpPr/>
          <p:nvPr/>
        </p:nvSpPr>
        <p:spPr>
          <a:xfrm>
            <a:off x="7601956" y="1223603"/>
            <a:ext cx="2815054" cy="192071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224111-1919-83E5-7730-23D42E8DEB45}"/>
              </a:ext>
            </a:extLst>
          </p:cNvPr>
          <p:cNvGrpSpPr/>
          <p:nvPr/>
        </p:nvGrpSpPr>
        <p:grpSpPr>
          <a:xfrm>
            <a:off x="7695945" y="1291130"/>
            <a:ext cx="1143556" cy="525783"/>
            <a:chOff x="7484250" y="1028959"/>
            <a:chExt cx="1143556" cy="52578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BFA490-216F-FFF6-3AC1-5B3D3AF22A8A}"/>
                </a:ext>
              </a:extLst>
            </p:cNvPr>
            <p:cNvSpPr txBox="1"/>
            <p:nvPr/>
          </p:nvSpPr>
          <p:spPr>
            <a:xfrm>
              <a:off x="7484250" y="1028959"/>
              <a:ext cx="114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Subnet</a:t>
              </a:r>
              <a:endParaRPr lang="ko-KR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1F0CA6-2412-06CB-2E2A-B4B623B6BBB0}"/>
                </a:ext>
              </a:extLst>
            </p:cNvPr>
            <p:cNvSpPr txBox="1"/>
            <p:nvPr/>
          </p:nvSpPr>
          <p:spPr>
            <a:xfrm>
              <a:off x="7484250" y="1277743"/>
              <a:ext cx="1091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10.0.30.0/24</a:t>
              </a:r>
              <a:endParaRPr lang="ko-KR" altLang="en-US" sz="1200" dirty="0"/>
            </a:p>
          </p:txBody>
        </p:sp>
      </p:grpSp>
      <p:pic>
        <p:nvPicPr>
          <p:cNvPr id="34" name="Picture 10" descr="C:\Users\awe\Desktop\OCI_Icons_PNG_SVG\OCI_Uploaded to OMM\Compute\Virtual Machine.png">
            <a:extLst>
              <a:ext uri="{FF2B5EF4-FFF2-40B4-BE49-F238E27FC236}">
                <a16:creationId xmlns:a16="http://schemas.microsoft.com/office/drawing/2014/main" id="{A4A4182B-6585-1031-3278-0D178F94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35" y="189771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893F28-DFC8-B4DB-D85E-AD9E00E47431}"/>
              </a:ext>
            </a:extLst>
          </p:cNvPr>
          <p:cNvSpPr/>
          <p:nvPr/>
        </p:nvSpPr>
        <p:spPr>
          <a:xfrm>
            <a:off x="7610107" y="2617717"/>
            <a:ext cx="1315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development </a:t>
            </a:r>
          </a:p>
          <a:p>
            <a:pPr algn="ct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pic>
        <p:nvPicPr>
          <p:cNvPr id="36" name="Picture 11" descr="C:\Users\awe\Desktop\OCI_Icons_PNG_SVG\OCI_Uploaded to OMM\Storage\File Storage.png">
            <a:extLst>
              <a:ext uri="{FF2B5EF4-FFF2-40B4-BE49-F238E27FC236}">
                <a16:creationId xmlns:a16="http://schemas.microsoft.com/office/drawing/2014/main" id="{94CB0267-FEA8-6E73-7130-2026263B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65" y="189771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A399CB-5888-2152-89CD-21952ACEDBAA}"/>
              </a:ext>
            </a:extLst>
          </p:cNvPr>
          <p:cNvSpPr/>
          <p:nvPr/>
        </p:nvSpPr>
        <p:spPr>
          <a:xfrm>
            <a:off x="9079776" y="2600280"/>
            <a:ext cx="109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Network</a:t>
            </a:r>
          </a:p>
          <a:p>
            <a:pPr algn="ctr"/>
            <a:r>
              <a:rPr lang="en-US" altLang="ko-KR" sz="1400" dirty="0"/>
              <a:t>File System</a:t>
            </a:r>
            <a:endParaRPr lang="ko-KR" altLang="en-US" sz="14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B0B261-9159-09B1-8704-E2DCB21D5A3E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8601635" y="2257717"/>
            <a:ext cx="6753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D7E668-4C29-B0D3-8B47-AE4A6E91A9E3}"/>
              </a:ext>
            </a:extLst>
          </p:cNvPr>
          <p:cNvSpPr/>
          <p:nvPr/>
        </p:nvSpPr>
        <p:spPr>
          <a:xfrm>
            <a:off x="4248348" y="1231956"/>
            <a:ext cx="2815054" cy="192071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93E344-1078-E77D-EB63-7B6F513E07A6}"/>
              </a:ext>
            </a:extLst>
          </p:cNvPr>
          <p:cNvSpPr/>
          <p:nvPr/>
        </p:nvSpPr>
        <p:spPr>
          <a:xfrm>
            <a:off x="912317" y="1231956"/>
            <a:ext cx="2815054" cy="192071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8371E6-042F-BDE7-A127-CFFA17C814DF}"/>
              </a:ext>
            </a:extLst>
          </p:cNvPr>
          <p:cNvGrpSpPr/>
          <p:nvPr/>
        </p:nvGrpSpPr>
        <p:grpSpPr>
          <a:xfrm>
            <a:off x="4351064" y="1291130"/>
            <a:ext cx="1143556" cy="525783"/>
            <a:chOff x="7484250" y="1028959"/>
            <a:chExt cx="1143556" cy="52578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03E1EB-5CDF-78A3-3BEB-1092F3DE9544}"/>
                </a:ext>
              </a:extLst>
            </p:cNvPr>
            <p:cNvSpPr txBox="1"/>
            <p:nvPr/>
          </p:nvSpPr>
          <p:spPr>
            <a:xfrm>
              <a:off x="7484250" y="1028959"/>
              <a:ext cx="114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Subnet</a:t>
              </a:r>
              <a:endParaRPr lang="ko-KR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CB11B5-5F2D-61D9-12C7-124E6C6B84D0}"/>
                </a:ext>
              </a:extLst>
            </p:cNvPr>
            <p:cNvSpPr txBox="1"/>
            <p:nvPr/>
          </p:nvSpPr>
          <p:spPr>
            <a:xfrm>
              <a:off x="7484250" y="1277743"/>
              <a:ext cx="1091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10.0.0.0/28</a:t>
              </a:r>
              <a:endParaRPr lang="ko-KR" altLang="en-US" sz="1200" dirty="0"/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AC2307E8-32DB-13B7-9C40-3886864D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8" y="1887807"/>
            <a:ext cx="712473" cy="71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4AA961-1AF3-1A39-53F9-A78F38FD4938}"/>
              </a:ext>
            </a:extLst>
          </p:cNvPr>
          <p:cNvSpPr/>
          <p:nvPr/>
        </p:nvSpPr>
        <p:spPr>
          <a:xfrm>
            <a:off x="5398960" y="2600280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VNIC</a:t>
            </a:r>
            <a:endParaRPr lang="ko-KR" altLang="en-US" sz="1400" dirty="0"/>
          </a:p>
        </p:txBody>
      </p:sp>
      <p:pic>
        <p:nvPicPr>
          <p:cNvPr id="46" name="Picture 13" descr="C:\Users\awe\Desktop\OCI_Icons_PNG_SVG\OCI_Uploaded to OMM\Networking\Load Balancer LB.png">
            <a:extLst>
              <a:ext uri="{FF2B5EF4-FFF2-40B4-BE49-F238E27FC236}">
                <a16:creationId xmlns:a16="http://schemas.microsoft.com/office/drawing/2014/main" id="{CDB11741-573D-E41A-4A8E-15F706B5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72" y="1897663"/>
            <a:ext cx="73714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BDAD5C-8538-F72B-F9DB-411CFEF8B246}"/>
              </a:ext>
            </a:extLst>
          </p:cNvPr>
          <p:cNvSpPr/>
          <p:nvPr/>
        </p:nvSpPr>
        <p:spPr>
          <a:xfrm>
            <a:off x="1885269" y="2600280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Load</a:t>
            </a:r>
          </a:p>
          <a:p>
            <a:pPr algn="ctr"/>
            <a:r>
              <a:rPr lang="en-US" altLang="ko-KR" sz="1400" dirty="0"/>
              <a:t>Balancer</a:t>
            </a:r>
            <a:endParaRPr lang="ko-KR" altLang="en-US" sz="14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24E785-17A6-A62B-FA8B-A8FA9DFDF19F}"/>
              </a:ext>
            </a:extLst>
          </p:cNvPr>
          <p:cNvGrpSpPr/>
          <p:nvPr/>
        </p:nvGrpSpPr>
        <p:grpSpPr>
          <a:xfrm>
            <a:off x="976356" y="1291130"/>
            <a:ext cx="1143556" cy="525783"/>
            <a:chOff x="7484250" y="1028959"/>
            <a:chExt cx="1143556" cy="52578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7FE57D-5ADA-B7D4-BC47-B39574B2C751}"/>
                </a:ext>
              </a:extLst>
            </p:cNvPr>
            <p:cNvSpPr txBox="1"/>
            <p:nvPr/>
          </p:nvSpPr>
          <p:spPr>
            <a:xfrm>
              <a:off x="7484250" y="1028959"/>
              <a:ext cx="114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Subnet</a:t>
              </a:r>
              <a:endParaRPr lang="ko-KR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C2C395-BAD9-9E13-977E-62F22912BCA6}"/>
                </a:ext>
              </a:extLst>
            </p:cNvPr>
            <p:cNvSpPr txBox="1"/>
            <p:nvPr/>
          </p:nvSpPr>
          <p:spPr>
            <a:xfrm>
              <a:off x="7484250" y="1277743"/>
              <a:ext cx="1091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10.0.20.0/24</a:t>
              </a:r>
              <a:endParaRPr lang="ko-KR" altLang="en-US" sz="1200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CA4AFD-8E43-8CA6-1564-0F75AA37093C}"/>
              </a:ext>
            </a:extLst>
          </p:cNvPr>
          <p:cNvSpPr/>
          <p:nvPr/>
        </p:nvSpPr>
        <p:spPr>
          <a:xfrm>
            <a:off x="919094" y="3238383"/>
            <a:ext cx="9497916" cy="3310919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03572B-C439-3177-7B9B-EBE25A615570}"/>
              </a:ext>
            </a:extLst>
          </p:cNvPr>
          <p:cNvGrpSpPr/>
          <p:nvPr/>
        </p:nvGrpSpPr>
        <p:grpSpPr>
          <a:xfrm>
            <a:off x="950269" y="3238383"/>
            <a:ext cx="1143556" cy="525783"/>
            <a:chOff x="7484250" y="1028959"/>
            <a:chExt cx="1143556" cy="5257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31D0A2-1AC3-5589-C0C4-1A59492BE798}"/>
                </a:ext>
              </a:extLst>
            </p:cNvPr>
            <p:cNvSpPr txBox="1"/>
            <p:nvPr/>
          </p:nvSpPr>
          <p:spPr>
            <a:xfrm>
              <a:off x="7484250" y="1028959"/>
              <a:ext cx="114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Subnet</a:t>
              </a:r>
              <a:endParaRPr lang="ko-KR" alt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BEE6CE-57C7-E244-585E-9A57CB9B5EAF}"/>
                </a:ext>
              </a:extLst>
            </p:cNvPr>
            <p:cNvSpPr txBox="1"/>
            <p:nvPr/>
          </p:nvSpPr>
          <p:spPr>
            <a:xfrm>
              <a:off x="7484250" y="1277743"/>
              <a:ext cx="1091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10..0.0.0/24</a:t>
              </a:r>
              <a:endParaRPr lang="ko-KR" altLang="en-US" sz="1200" dirty="0"/>
            </a:p>
          </p:txBody>
        </p:sp>
      </p:grpSp>
      <p:pic>
        <p:nvPicPr>
          <p:cNvPr id="55" name="Picture 14" descr="C:\Users\awe\Desktop\OCI_Icons_PNG_SVG\OCI_Uploaded to OMM\Identity &amp; Security\User.png">
            <a:extLst>
              <a:ext uri="{FF2B5EF4-FFF2-40B4-BE49-F238E27FC236}">
                <a16:creationId xmlns:a16="http://schemas.microsoft.com/office/drawing/2014/main" id="{0E60C4C8-1123-5C8D-8707-79D960BD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671" y="2751779"/>
            <a:ext cx="58285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꺾인 연결선 84">
            <a:extLst>
              <a:ext uri="{FF2B5EF4-FFF2-40B4-BE49-F238E27FC236}">
                <a16:creationId xmlns:a16="http://schemas.microsoft.com/office/drawing/2014/main" id="{C6956C8A-4FF7-884D-7B8E-BA08567F7059}"/>
              </a:ext>
            </a:extLst>
          </p:cNvPr>
          <p:cNvCxnSpPr>
            <a:stCxn id="45" idx="2"/>
            <a:endCxn id="23" idx="0"/>
          </p:cNvCxnSpPr>
          <p:nvPr/>
        </p:nvCxnSpPr>
        <p:spPr>
          <a:xfrm rot="16200000" flipH="1">
            <a:off x="6343766" y="2262371"/>
            <a:ext cx="1101684" cy="2393055"/>
          </a:xfrm>
          <a:prstGeom prst="bentConnector3">
            <a:avLst>
              <a:gd name="adj1" fmla="val 359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65E9A57-A3C2-81CB-60C4-A7C28632ADE1}"/>
              </a:ext>
            </a:extLst>
          </p:cNvPr>
          <p:cNvCxnSpPr>
            <a:endCxn id="44" idx="3"/>
          </p:cNvCxnSpPr>
          <p:nvPr/>
        </p:nvCxnSpPr>
        <p:spPr>
          <a:xfrm flipH="1">
            <a:off x="6012111" y="2244044"/>
            <a:ext cx="1869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1023">
            <a:extLst>
              <a:ext uri="{FF2B5EF4-FFF2-40B4-BE49-F238E27FC236}">
                <a16:creationId xmlns:a16="http://schemas.microsoft.com/office/drawing/2014/main" id="{9AA71A15-83FE-07FF-2691-1DCEEBB74F21}"/>
              </a:ext>
            </a:extLst>
          </p:cNvPr>
          <p:cNvCxnSpPr>
            <a:stCxn id="47" idx="2"/>
            <a:endCxn id="13" idx="0"/>
          </p:cNvCxnSpPr>
          <p:nvPr/>
        </p:nvCxnSpPr>
        <p:spPr>
          <a:xfrm rot="16200000" flipH="1">
            <a:off x="2753221" y="2690123"/>
            <a:ext cx="1497679" cy="2364432"/>
          </a:xfrm>
          <a:prstGeom prst="bentConnector3">
            <a:avLst>
              <a:gd name="adj1" fmla="val 1544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7" descr="C:\Users\awe\Desktop\OCI_Icons_PNG_SVG\OCI_Uploaded to OMM\Networking\Virtual Cloud Network VCN_red.png">
            <a:extLst>
              <a:ext uri="{FF2B5EF4-FFF2-40B4-BE49-F238E27FC236}">
                <a16:creationId xmlns:a16="http://schemas.microsoft.com/office/drawing/2014/main" id="{77413219-FF6A-46CC-A768-70869684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301" y="6297316"/>
            <a:ext cx="467399" cy="45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0EE6DD1-FBD8-9C93-5688-9D7D6A3EA201}"/>
              </a:ext>
            </a:extLst>
          </p:cNvPr>
          <p:cNvSpPr/>
          <p:nvPr/>
        </p:nvSpPr>
        <p:spPr>
          <a:xfrm>
            <a:off x="10781660" y="3577453"/>
            <a:ext cx="1012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Developer</a:t>
            </a:r>
            <a:endParaRPr lang="ko-KR" altLang="en-US" sz="1400" dirty="0"/>
          </a:p>
        </p:txBody>
      </p:sp>
      <p:pic>
        <p:nvPicPr>
          <p:cNvPr id="61" name="Picture 16" descr="C:\Users\awe\Desktop\OCI_Icons_PNG_SVG\OCI_Uploaded to OMM\Networking\Internet Gateway.png">
            <a:extLst>
              <a:ext uri="{FF2B5EF4-FFF2-40B4-BE49-F238E27FC236}">
                <a16:creationId xmlns:a16="http://schemas.microsoft.com/office/drawing/2014/main" id="{E00721E0-E1CB-6955-A5B6-8880B754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97" y="165262"/>
            <a:ext cx="6697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F206E6-7215-F6AC-2664-8BA724E76DD5}"/>
              </a:ext>
            </a:extLst>
          </p:cNvPr>
          <p:cNvSpPr/>
          <p:nvPr/>
        </p:nvSpPr>
        <p:spPr>
          <a:xfrm>
            <a:off x="4911679" y="797611"/>
            <a:ext cx="1572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Internet Gateway</a:t>
            </a:r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A4C4D1-CB2C-4DEC-DD84-0E50B7A88147}"/>
              </a:ext>
            </a:extLst>
          </p:cNvPr>
          <p:cNvSpPr/>
          <p:nvPr/>
        </p:nvSpPr>
        <p:spPr>
          <a:xfrm>
            <a:off x="10663210" y="122036"/>
            <a:ext cx="1249166" cy="1978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id="{9444EBE8-FA79-E13B-40A0-09691C00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1" y="55572"/>
            <a:ext cx="559098" cy="55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5" name="꺾인 연결선 106">
            <a:extLst>
              <a:ext uri="{FF2B5EF4-FFF2-40B4-BE49-F238E27FC236}">
                <a16:creationId xmlns:a16="http://schemas.microsoft.com/office/drawing/2014/main" id="{6DE02651-AADD-1AC8-E70F-6D92CF526595}"/>
              </a:ext>
            </a:extLst>
          </p:cNvPr>
          <p:cNvCxnSpPr>
            <a:stCxn id="62" idx="2"/>
            <a:endCxn id="46" idx="0"/>
          </p:cNvCxnSpPr>
          <p:nvPr/>
        </p:nvCxnSpPr>
        <p:spPr>
          <a:xfrm rot="5400000">
            <a:off x="3612826" y="-187593"/>
            <a:ext cx="792275" cy="3378237"/>
          </a:xfrm>
          <a:prstGeom prst="bentConnector3">
            <a:avLst>
              <a:gd name="adj1" fmla="val 862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30A64BE-4A91-5E5E-80D0-CD522ECBC215}"/>
              </a:ext>
            </a:extLst>
          </p:cNvPr>
          <p:cNvCxnSpPr/>
          <p:nvPr/>
        </p:nvCxnSpPr>
        <p:spPr>
          <a:xfrm flipH="1">
            <a:off x="6032965" y="442860"/>
            <a:ext cx="45330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C35CDF4-8897-BBF4-EBF5-0A55EC5A5335}"/>
              </a:ext>
            </a:extLst>
          </p:cNvPr>
          <p:cNvSpPr txBox="1"/>
          <p:nvPr/>
        </p:nvSpPr>
        <p:spPr>
          <a:xfrm>
            <a:off x="10642922" y="160365"/>
            <a:ext cx="127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Internet</a:t>
            </a:r>
            <a:endParaRPr lang="ko-KR" altLang="en-US" sz="1600" dirty="0"/>
          </a:p>
        </p:txBody>
      </p:sp>
      <p:pic>
        <p:nvPicPr>
          <p:cNvPr id="68" name="Picture 15" descr="C:\Users\awe\Desktop\OCI_Icons_PNG_SVG\OCI_Uploaded to OMM\Identity &amp; Security\User Group unisex.png">
            <a:extLst>
              <a:ext uri="{FF2B5EF4-FFF2-40B4-BE49-F238E27FC236}">
                <a16:creationId xmlns:a16="http://schemas.microsoft.com/office/drawing/2014/main" id="{8A4E7319-C680-B00C-C772-3460B67C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35" y="863603"/>
            <a:ext cx="9857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9969FE-19B3-7F6B-0AF5-C851B225D771}"/>
              </a:ext>
            </a:extLst>
          </p:cNvPr>
          <p:cNvSpPr/>
          <p:nvPr/>
        </p:nvSpPr>
        <p:spPr>
          <a:xfrm>
            <a:off x="10972771" y="1660472"/>
            <a:ext cx="630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Users</a:t>
            </a:r>
            <a:endParaRPr lang="ko-KR" altLang="en-US" sz="1400" dirty="0"/>
          </a:p>
        </p:txBody>
      </p:sp>
      <p:cxnSp>
        <p:nvCxnSpPr>
          <p:cNvPr id="70" name="꺾인 연결선 123">
            <a:extLst>
              <a:ext uri="{FF2B5EF4-FFF2-40B4-BE49-F238E27FC236}">
                <a16:creationId xmlns:a16="http://schemas.microsoft.com/office/drawing/2014/main" id="{93C513E6-9F47-35FF-C92E-F188898D9AA7}"/>
              </a:ext>
            </a:extLst>
          </p:cNvPr>
          <p:cNvCxnSpPr>
            <a:stCxn id="35" idx="2"/>
          </p:cNvCxnSpPr>
          <p:nvPr/>
        </p:nvCxnSpPr>
        <p:spPr>
          <a:xfrm rot="16200000" flipH="1">
            <a:off x="9498351" y="1910309"/>
            <a:ext cx="171606" cy="263286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128">
            <a:extLst>
              <a:ext uri="{FF2B5EF4-FFF2-40B4-BE49-F238E27FC236}">
                <a16:creationId xmlns:a16="http://schemas.microsoft.com/office/drawing/2014/main" id="{B9C4BED6-0709-A046-8440-4E02884FD244}"/>
              </a:ext>
            </a:extLst>
          </p:cNvPr>
          <p:cNvCxnSpPr>
            <a:stCxn id="27" idx="1"/>
          </p:cNvCxnSpPr>
          <p:nvPr/>
        </p:nvCxnSpPr>
        <p:spPr>
          <a:xfrm rot="10800000">
            <a:off x="9276965" y="3312543"/>
            <a:ext cx="1378552" cy="19953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7" descr="C:\Users\awe\Desktop\OCI_Icons_PNG_SVG\OCI_Uploaded to OMM\Storage\Persistent Volume.png">
            <a:extLst>
              <a:ext uri="{FF2B5EF4-FFF2-40B4-BE49-F238E27FC236}">
                <a16:creationId xmlns:a16="http://schemas.microsoft.com/office/drawing/2014/main" id="{EA757438-AC02-8D8B-B5EF-C5517481E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3" y="5380120"/>
            <a:ext cx="5334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B5EEEFFC-69A8-CA44-CE84-97A80112274B}"/>
              </a:ext>
            </a:extLst>
          </p:cNvPr>
          <p:cNvSpPr/>
          <p:nvPr/>
        </p:nvSpPr>
        <p:spPr>
          <a:xfrm>
            <a:off x="5334853" y="5638485"/>
            <a:ext cx="3401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/>
              <a:t>PV</a:t>
            </a:r>
            <a:endParaRPr lang="ko-KR" altLang="en-US" sz="1000" dirty="0"/>
          </a:p>
        </p:txBody>
      </p:sp>
      <p:cxnSp>
        <p:nvCxnSpPr>
          <p:cNvPr id="74" name="꺾인 연결선 132">
            <a:extLst>
              <a:ext uri="{FF2B5EF4-FFF2-40B4-BE49-F238E27FC236}">
                <a16:creationId xmlns:a16="http://schemas.microsoft.com/office/drawing/2014/main" id="{14A7C2F5-B6F0-B648-B978-63C8812D079D}"/>
              </a:ext>
            </a:extLst>
          </p:cNvPr>
          <p:cNvCxnSpPr>
            <a:stCxn id="37" idx="2"/>
            <a:endCxn id="17" idx="0"/>
          </p:cNvCxnSpPr>
          <p:nvPr/>
        </p:nvCxnSpPr>
        <p:spPr>
          <a:xfrm rot="5400000">
            <a:off x="6477065" y="2151369"/>
            <a:ext cx="2179994" cy="4124257"/>
          </a:xfrm>
          <a:prstGeom prst="bentConnector3">
            <a:avLst>
              <a:gd name="adj1" fmla="val 3377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9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상자 20">
            <a:extLst>
              <a:ext uri="{FF2B5EF4-FFF2-40B4-BE49-F238E27FC236}">
                <a16:creationId xmlns:a16="http://schemas.microsoft.com/office/drawing/2014/main" id="{4AABFFD6-E911-551B-E46A-8033A3690C22}"/>
              </a:ext>
            </a:extLst>
          </p:cNvPr>
          <p:cNvSpPr txBox="1">
            <a:spLocks/>
          </p:cNvSpPr>
          <p:nvPr/>
        </p:nvSpPr>
        <p:spPr>
          <a:xfrm>
            <a:off x="594994" y="753745"/>
            <a:ext cx="353718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b="1" spc="-14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latin typeface="G마켓 산스 TTF Bold" charset="0"/>
                <a:ea typeface="G마켓 산스 TTF Bold" charset="0"/>
              </a:rPr>
              <a:t>배포 이중화</a:t>
            </a:r>
            <a:endParaRPr lang="ko-KR" altLang="en-US" sz="3600" b="1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18077706-2ACF-E0C9-188B-FF9DF2C325BA}"/>
              </a:ext>
            </a:extLst>
          </p:cNvPr>
          <p:cNvSpPr txBox="1">
            <a:spLocks/>
          </p:cNvSpPr>
          <p:nvPr/>
        </p:nvSpPr>
        <p:spPr>
          <a:xfrm>
            <a:off x="601345" y="177800"/>
            <a:ext cx="1463862" cy="33720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0</a:t>
            </a: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2</a:t>
            </a:r>
            <a:r>
              <a:rPr lang="ko-KR" altLang="en-US" sz="12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4659E2"/>
                </a:solidFill>
                <a:latin typeface="Montserrat SemiBold" charset="0"/>
                <a:ea typeface="G마켓 산스 TTF Medium" charset="0"/>
              </a:rPr>
              <a:t>. 주요 기능 설명</a:t>
            </a:r>
            <a:endParaRPr lang="ko-KR" altLang="en-US" sz="1200" dirty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4659E2"/>
              </a:solidFill>
              <a:latin typeface="Montserrat SemiBold" charset="0"/>
              <a:ea typeface="G마켓 산스 TTF Medi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D21480-7498-2D12-8041-69CE0C827AA9}"/>
              </a:ext>
            </a:extLst>
          </p:cNvPr>
          <p:cNvSpPr/>
          <p:nvPr/>
        </p:nvSpPr>
        <p:spPr>
          <a:xfrm>
            <a:off x="703377" y="546526"/>
            <a:ext cx="1206000" cy="46800"/>
          </a:xfrm>
          <a:prstGeom prst="rect">
            <a:avLst/>
          </a:prstGeom>
          <a:solidFill>
            <a:srgbClr val="46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C7B3CF75-956D-ACE5-F2F4-C9DC127EF408}"/>
              </a:ext>
            </a:extLst>
          </p:cNvPr>
          <p:cNvSpPr/>
          <p:nvPr/>
        </p:nvSpPr>
        <p:spPr>
          <a:xfrm>
            <a:off x="1507786" y="1696598"/>
            <a:ext cx="8861899" cy="3384121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218315-F58D-2BC0-02ED-97362205C9C7}"/>
              </a:ext>
            </a:extLst>
          </p:cNvPr>
          <p:cNvGrpSpPr/>
          <p:nvPr/>
        </p:nvGrpSpPr>
        <p:grpSpPr>
          <a:xfrm>
            <a:off x="1050290" y="5344561"/>
            <a:ext cx="946150" cy="1225570"/>
            <a:chOff x="1050290" y="5344561"/>
            <a:chExt cx="946150" cy="12255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DB12145-5CF5-E9E7-7925-7DBFAA54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220" y="5344561"/>
              <a:ext cx="763905" cy="7639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A67467-D852-D4F2-2498-4431845B3742}"/>
                </a:ext>
              </a:extLst>
            </p:cNvPr>
            <p:cNvSpPr txBox="1"/>
            <p:nvPr/>
          </p:nvSpPr>
          <p:spPr>
            <a:xfrm>
              <a:off x="1050290" y="6108466"/>
              <a:ext cx="946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ea typeface="G마켓 산스 TTF Bold" panose="02000000000000000000" pitchFamily="2" charset="-127"/>
                </a:rPr>
                <a:t>NFS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ea typeface="G마켓 산스 TTF Bold" panose="02000000000000000000" pitchFamily="2" charset="-127"/>
                </a:rPr>
                <a:t> 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ea typeface="G마켓 산스 TTF Bold" panose="02000000000000000000" pitchFamily="2" charset="-127"/>
                </a:rPr>
                <a:t>Server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C8C570-1FD4-4470-D054-3B67231992ED}"/>
              </a:ext>
            </a:extLst>
          </p:cNvPr>
          <p:cNvGrpSpPr/>
          <p:nvPr/>
        </p:nvGrpSpPr>
        <p:grpSpPr>
          <a:xfrm>
            <a:off x="3439399" y="5355673"/>
            <a:ext cx="1385570" cy="1107460"/>
            <a:chOff x="3462049" y="5355673"/>
            <a:chExt cx="1385570" cy="11074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DF5105A-F1FB-3615-6FD8-9DE03B07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3994" y="5355673"/>
              <a:ext cx="741680" cy="7416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5FF67-1A88-2684-29E3-5117687E0B4C}"/>
                </a:ext>
              </a:extLst>
            </p:cNvPr>
            <p:cNvSpPr txBox="1"/>
            <p:nvPr/>
          </p:nvSpPr>
          <p:spPr>
            <a:xfrm>
              <a:off x="3462049" y="6001468"/>
              <a:ext cx="1385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ea typeface="G마켓 산스 TTF Bold" panose="02000000000000000000" pitchFamily="2" charset="-127"/>
                </a:rPr>
                <a:t>Persistent Volume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9F187A-F84E-8339-B4FD-1138D42356DD}"/>
              </a:ext>
            </a:extLst>
          </p:cNvPr>
          <p:cNvSpPr/>
          <p:nvPr/>
        </p:nvSpPr>
        <p:spPr>
          <a:xfrm>
            <a:off x="3595187" y="1988825"/>
            <a:ext cx="3465102" cy="10012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5EC2CC-1CB6-0A0F-0FF4-198C7DB0F2C9}"/>
              </a:ext>
            </a:extLst>
          </p:cNvPr>
          <p:cNvSpPr/>
          <p:nvPr/>
        </p:nvSpPr>
        <p:spPr>
          <a:xfrm>
            <a:off x="3595185" y="3785103"/>
            <a:ext cx="3465103" cy="10012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7878F-4245-8448-6F74-861044AC3268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1889125" y="5726513"/>
            <a:ext cx="1872219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7CE572-B2EF-ADC5-C308-51E3B625922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132184" y="4585320"/>
            <a:ext cx="0" cy="77035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948CD76-B97A-6EAE-1DB2-7A16EC5642F8}"/>
              </a:ext>
            </a:extLst>
          </p:cNvPr>
          <p:cNvCxnSpPr/>
          <p:nvPr/>
        </p:nvCxnSpPr>
        <p:spPr>
          <a:xfrm>
            <a:off x="4431777" y="4285727"/>
            <a:ext cx="48527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A4BCEB2-F6D4-BEB8-8E33-908120F72353}"/>
              </a:ext>
            </a:extLst>
          </p:cNvPr>
          <p:cNvCxnSpPr/>
          <p:nvPr/>
        </p:nvCxnSpPr>
        <p:spPr>
          <a:xfrm flipV="1">
            <a:off x="4132184" y="2923657"/>
            <a:ext cx="1001408" cy="106247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5C1691-6035-76D0-1B7B-FB65E3B83D44}"/>
              </a:ext>
            </a:extLst>
          </p:cNvPr>
          <p:cNvCxnSpPr/>
          <p:nvPr/>
        </p:nvCxnSpPr>
        <p:spPr>
          <a:xfrm>
            <a:off x="5133592" y="2923657"/>
            <a:ext cx="1430205" cy="10262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802C7B8-F1D4-AF1C-9567-721C523B3F11}"/>
              </a:ext>
            </a:extLst>
          </p:cNvPr>
          <p:cNvCxnSpPr/>
          <p:nvPr/>
        </p:nvCxnSpPr>
        <p:spPr>
          <a:xfrm flipV="1">
            <a:off x="5327737" y="2848806"/>
            <a:ext cx="974546" cy="102623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FE34C6F-A965-C3FC-8EBE-C72438D2A639}"/>
              </a:ext>
            </a:extLst>
          </p:cNvPr>
          <p:cNvCxnSpPr>
            <a:cxnSpLocks/>
          </p:cNvCxnSpPr>
          <p:nvPr/>
        </p:nvCxnSpPr>
        <p:spPr>
          <a:xfrm>
            <a:off x="5588720" y="4285728"/>
            <a:ext cx="63924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6A127E5-0ACD-14BA-E681-089535F727FB}"/>
              </a:ext>
            </a:extLst>
          </p:cNvPr>
          <p:cNvCxnSpPr>
            <a:cxnSpLocks/>
          </p:cNvCxnSpPr>
          <p:nvPr/>
        </p:nvCxnSpPr>
        <p:spPr>
          <a:xfrm>
            <a:off x="5410200" y="2512972"/>
            <a:ext cx="55624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6D7C1-B3B4-E18B-C416-91B61B6BE76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638117" y="2512972"/>
            <a:ext cx="1426659" cy="8793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FC7B424-A0E0-ACAC-900D-9DD8932A2D4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899631" y="3392302"/>
            <a:ext cx="1165145" cy="8934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49E595-25FA-5D99-DB80-B944DE2C2E95}"/>
              </a:ext>
            </a:extLst>
          </p:cNvPr>
          <p:cNvSpPr txBox="1"/>
          <p:nvPr/>
        </p:nvSpPr>
        <p:spPr>
          <a:xfrm>
            <a:off x="7965199" y="4896053"/>
            <a:ext cx="1542694" cy="369332"/>
          </a:xfrm>
          <a:prstGeom prst="rect">
            <a:avLst/>
          </a:prstGeom>
          <a:solidFill>
            <a:schemeClr val="bg1"/>
          </a:solidFill>
          <a:ln w="31750">
            <a:solidFill>
              <a:srgbClr val="4659E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External IP</a:t>
            </a:r>
            <a:endParaRPr lang="ko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FFBA87F-5835-8C11-E2DD-69B043003616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>
          <a:xfrm>
            <a:off x="8736546" y="4318976"/>
            <a:ext cx="0" cy="5770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64BA1F-B7AC-8DFC-6C9A-443D9802463A}"/>
              </a:ext>
            </a:extLst>
          </p:cNvPr>
          <p:cNvGrpSpPr/>
          <p:nvPr/>
        </p:nvGrpSpPr>
        <p:grpSpPr>
          <a:xfrm>
            <a:off x="8064776" y="2720531"/>
            <a:ext cx="1343541" cy="1598445"/>
            <a:chOff x="8064776" y="2720531"/>
            <a:chExt cx="1343541" cy="159844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FF328B3-0750-5D78-14B6-D07CA8F33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4776" y="2720531"/>
              <a:ext cx="1343541" cy="134354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464086-F36D-D501-1147-052A0A005955}"/>
                </a:ext>
              </a:extLst>
            </p:cNvPr>
            <p:cNvSpPr txBox="1"/>
            <p:nvPr/>
          </p:nvSpPr>
          <p:spPr>
            <a:xfrm>
              <a:off x="8086214" y="4041977"/>
              <a:ext cx="1300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62632"/>
                  </a:solidFill>
                  <a:ea typeface="G마켓 산스 TTF Bold" panose="02000000000000000000" pitchFamily="2" charset="-127"/>
                </a:rPr>
                <a:t>Load Balancer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459EBC8-761B-34E0-9B16-4C56C856F21E}"/>
              </a:ext>
            </a:extLst>
          </p:cNvPr>
          <p:cNvGrpSpPr/>
          <p:nvPr/>
        </p:nvGrpSpPr>
        <p:grpSpPr>
          <a:xfrm>
            <a:off x="2716047" y="3569642"/>
            <a:ext cx="899462" cy="1223262"/>
            <a:chOff x="2574310" y="3585568"/>
            <a:chExt cx="899462" cy="12232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513EA6-B65C-0931-1AFF-B3FA149DC9F3}"/>
                </a:ext>
              </a:extLst>
            </p:cNvPr>
            <p:cNvSpPr txBox="1"/>
            <p:nvPr/>
          </p:nvSpPr>
          <p:spPr>
            <a:xfrm>
              <a:off x="2574310" y="4285610"/>
              <a:ext cx="8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/>
                <a:t>Woker</a:t>
              </a:r>
            </a:p>
            <a:p>
              <a:pPr algn="ctr"/>
              <a:r>
                <a:rPr lang="en-US" altLang="ko-KR" sz="1400" b="1"/>
                <a:t>node2</a:t>
              </a:r>
              <a:endParaRPr lang="ko-KR" altLang="en-US" sz="1400" b="1" dirty="0"/>
            </a:p>
          </p:txBody>
        </p:sp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084D0E68-385A-9782-DBF7-BD3D563C5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991" y="3585568"/>
              <a:ext cx="8001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692BCD-A184-93BE-B384-2CBE5D82F091}"/>
              </a:ext>
            </a:extLst>
          </p:cNvPr>
          <p:cNvGrpSpPr/>
          <p:nvPr/>
        </p:nvGrpSpPr>
        <p:grpSpPr>
          <a:xfrm>
            <a:off x="2711903" y="1899278"/>
            <a:ext cx="899462" cy="1227388"/>
            <a:chOff x="2570166" y="1860848"/>
            <a:chExt cx="899462" cy="122738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FCE505-C2DA-4AB5-2EB6-88EE5135AF79}"/>
                </a:ext>
              </a:extLst>
            </p:cNvPr>
            <p:cNvSpPr txBox="1"/>
            <p:nvPr/>
          </p:nvSpPr>
          <p:spPr>
            <a:xfrm>
              <a:off x="2570166" y="2565016"/>
              <a:ext cx="8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/>
                <a:t>Woker</a:t>
              </a:r>
            </a:p>
            <a:p>
              <a:pPr algn="ctr"/>
              <a:r>
                <a:rPr lang="en-US" altLang="ko-KR" sz="1400" b="1"/>
                <a:t>node1</a:t>
              </a:r>
              <a:endParaRPr lang="ko-KR" altLang="en-US" sz="1400" b="1" dirty="0"/>
            </a:p>
          </p:txBody>
        </p:sp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id="{0EF89D9C-FAAD-4B3A-93A3-8DE34731C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847" y="1860848"/>
              <a:ext cx="8001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BBAC757A-536C-D067-9ED7-F74D246CD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2" y="5353045"/>
            <a:ext cx="1279525" cy="1279525"/>
          </a:xfrm>
          <a:prstGeom prst="rect">
            <a:avLst/>
          </a:prstGeom>
        </p:spPr>
      </p:pic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F7CB17D-129D-2B98-47AD-ADA38367FC17}"/>
              </a:ext>
            </a:extLst>
          </p:cNvPr>
          <p:cNvCxnSpPr>
            <a:cxnSpLocks/>
            <a:stCxn id="36" idx="2"/>
            <a:endCxn id="47" idx="1"/>
          </p:cNvCxnSpPr>
          <p:nvPr/>
        </p:nvCxnSpPr>
        <p:spPr>
          <a:xfrm rot="16200000" flipH="1">
            <a:off x="8836118" y="5165813"/>
            <a:ext cx="727423" cy="926566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2813F0-02A7-CD43-9CE9-8AB2A1B691C5}"/>
              </a:ext>
            </a:extLst>
          </p:cNvPr>
          <p:cNvSpPr txBox="1"/>
          <p:nvPr/>
        </p:nvSpPr>
        <p:spPr>
          <a:xfrm>
            <a:off x="8791965" y="1511931"/>
            <a:ext cx="10540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659E2"/>
                </a:solidFill>
                <a:ea typeface="G마켓 산스 TTF Bold" panose="02000000000000000000" pitchFamily="2" charset="-127"/>
              </a:rPr>
              <a:t>cluster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ACB3352-C3F8-E05E-5D76-3E71FE9FE4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37" t="11180" r="10727" b="13104"/>
          <a:stretch/>
        </p:blipFill>
        <p:spPr>
          <a:xfrm>
            <a:off x="9743339" y="1197500"/>
            <a:ext cx="1113483" cy="9981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C3AA044-7932-C557-6FDC-219BBA65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43" y="619292"/>
            <a:ext cx="821371" cy="82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C2E689F-FA8B-682F-1AE0-C537ED5E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05" y="637550"/>
            <a:ext cx="821371" cy="82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91606D-8A6B-CA5C-93E2-722E0886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79" y="655040"/>
            <a:ext cx="671669" cy="67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F0EB5B-634C-81A5-4DAD-FFDACD5D9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188" y="685974"/>
            <a:ext cx="671669" cy="67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A029AFE-ED45-6D32-9429-8E0FFB05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97" y="722215"/>
            <a:ext cx="599186" cy="59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33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8216 0.213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06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2617 0.479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23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04557 0.221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110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0755 0.4884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244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0.28424 0.476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6|4.2|7.7|4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263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Pages>26</Pages>
  <Words>1407</Words>
  <Characters>0</Characters>
  <Application>Microsoft Office PowerPoint</Application>
  <DocSecurity>0</DocSecurity>
  <PresentationFormat>와이드스크린</PresentationFormat>
  <Lines>0</Lines>
  <Paragraphs>276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-apple-system</vt:lpstr>
      <vt:lpstr>Arial</vt:lpstr>
      <vt:lpstr>gg sans</vt:lpstr>
      <vt:lpstr>G마켓 산스 TTF Bold</vt:lpstr>
      <vt:lpstr>G마켓 산스 TTF Light</vt:lpstr>
      <vt:lpstr>G마켓 산스 TTF Medium</vt:lpstr>
      <vt:lpstr>나눔고딕</vt:lpstr>
      <vt:lpstr>나눔스퀘어</vt:lpstr>
      <vt:lpstr>나눔스퀘어 ExtraBold</vt:lpstr>
      <vt:lpstr>나눔스퀘어 Light</vt:lpstr>
      <vt:lpstr>맑은 고딕</vt:lpstr>
      <vt:lpstr>Montserrat SemiBold</vt:lpstr>
      <vt:lpstr>Segoe UI Emoji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Hunter</dc:creator>
  <cp:lastModifiedBy>ohjungeun</cp:lastModifiedBy>
  <cp:revision>133</cp:revision>
  <dcterms:modified xsi:type="dcterms:W3CDTF">2023-08-25T09:56:29Z</dcterms:modified>
</cp:coreProperties>
</file>